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969" r:id="rId2"/>
    <p:sldId id="989" r:id="rId3"/>
    <p:sldId id="964" r:id="rId4"/>
    <p:sldId id="992" r:id="rId5"/>
    <p:sldId id="990" r:id="rId6"/>
    <p:sldId id="991" r:id="rId7"/>
    <p:sldId id="972" r:id="rId8"/>
    <p:sldId id="975" r:id="rId9"/>
    <p:sldId id="978" r:id="rId10"/>
    <p:sldId id="960" r:id="rId11"/>
    <p:sldId id="998" r:id="rId12"/>
    <p:sldId id="997" r:id="rId13"/>
    <p:sldId id="995" r:id="rId14"/>
    <p:sldId id="956" r:id="rId15"/>
    <p:sldId id="981" r:id="rId16"/>
    <p:sldId id="983" r:id="rId17"/>
    <p:sldId id="982" r:id="rId18"/>
    <p:sldId id="984" r:id="rId19"/>
    <p:sldId id="985" r:id="rId20"/>
    <p:sldId id="987" r:id="rId21"/>
    <p:sldId id="993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F4"/>
    <a:srgbClr val="0024DA"/>
    <a:srgbClr val="005EA4"/>
    <a:srgbClr val="B14D0F"/>
    <a:srgbClr val="E76319"/>
    <a:srgbClr val="E77619"/>
    <a:srgbClr val="33CC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4660"/>
  </p:normalViewPr>
  <p:slideViewPr>
    <p:cSldViewPr snapToGrid="0">
      <p:cViewPr varScale="1">
        <p:scale>
          <a:sx n="82" d="100"/>
          <a:sy n="8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tegracao-my.sharepoint.com/personal/marcelo_chaves_integracao_gov_br/Documents/SNSA/DSR/TED%20Univasf/Selecao%20Municipi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Municípios </a:t>
            </a:r>
            <a:r>
              <a:rPr lang="pt-BR" sz="2000" b="1" i="0" u="none" strike="noStrike" kern="1200" spc="0" baseline="0" dirty="0">
                <a:solidFill>
                  <a:srgbClr val="FF0000"/>
                </a:solidFill>
              </a:rPr>
              <a:t>RJ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50 mil </a:t>
            </a:r>
            <a:r>
              <a:rPr lang="pt-BR" sz="14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hab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com PMSB, mais apoiados e aditivo.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'[Selecao Municipios.xlsx]BA-PE-RJ'!$E$25</c:f>
              <c:strCache>
                <c:ptCount val="1"/>
                <c:pt idx="0">
                  <c:v>Possui PMSB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Municipios.xlsx]BA-PE-RJ'!$D$28</c:f>
              <c:strCache>
                <c:ptCount val="1"/>
                <c:pt idx="0">
                  <c:v>RJ</c:v>
                </c:pt>
              </c:strCache>
            </c:strRef>
          </c:cat>
          <c:val>
            <c:numRef>
              <c:f>'[Selecao Municipios.xlsx]BA-PE-RJ'!$E$28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6-4A3B-9AAB-3FD4733EA768}"/>
            </c:ext>
          </c:extLst>
        </c:ser>
        <c:ser>
          <c:idx val="1"/>
          <c:order val="1"/>
          <c:tx>
            <c:strRef>
              <c:f>'[Selecao Municipios.xlsx]BA-PE-RJ'!$F$25</c:f>
              <c:strCache>
                <c:ptCount val="1"/>
                <c:pt idx="0">
                  <c:v>PMSB+Plansanear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Municipios.xlsx]BA-PE-RJ'!$D$28</c:f>
              <c:strCache>
                <c:ptCount val="1"/>
                <c:pt idx="0">
                  <c:v>RJ</c:v>
                </c:pt>
              </c:strCache>
            </c:strRef>
          </c:cat>
          <c:val>
            <c:numRef>
              <c:f>'[Selecao Municipios.xlsx]BA-PE-RJ'!$F$28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D6-4A3B-9AAB-3FD4733EA768}"/>
            </c:ext>
          </c:extLst>
        </c:ser>
        <c:ser>
          <c:idx val="2"/>
          <c:order val="2"/>
          <c:tx>
            <c:strRef>
              <c:f>'[Selecao Municipios.xlsx]BA-PE-RJ'!$G$25</c:f>
              <c:strCache>
                <c:ptCount val="1"/>
                <c:pt idx="0">
                  <c:v>PMSB+Plansanear+Aditivo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Municipios.xlsx]BA-PE-RJ'!$D$28</c:f>
              <c:strCache>
                <c:ptCount val="1"/>
                <c:pt idx="0">
                  <c:v>RJ</c:v>
                </c:pt>
              </c:strCache>
            </c:strRef>
          </c:cat>
          <c:val>
            <c:numRef>
              <c:f>'[Selecao Municipios.xlsx]BA-PE-RJ'!$G$28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D6-4A3B-9AAB-3FD4733EA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4606863"/>
        <c:axId val="564605903"/>
      </c:barChart>
      <c:catAx>
        <c:axId val="56460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5903"/>
        <c:crosses val="autoZero"/>
        <c:auto val="1"/>
        <c:lblAlgn val="ctr"/>
        <c:lblOffset val="100"/>
        <c:noMultiLvlLbl val="0"/>
      </c:catAx>
      <c:valAx>
        <c:axId val="564605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6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>
      <a:glow rad="139700">
        <a:srgbClr val="5B9BD5">
          <a:satMod val="175000"/>
          <a:alpha val="40000"/>
        </a:srgbClr>
      </a:glow>
    </a:effectLst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Municípios </a:t>
            </a:r>
            <a:r>
              <a:rPr lang="pt-BR" sz="2000" b="1" i="0" u="none" strike="noStrike" kern="1200" spc="0" baseline="0" dirty="0">
                <a:solidFill>
                  <a:srgbClr val="FF0000"/>
                </a:solidFill>
              </a:rPr>
              <a:t>PE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50 mil </a:t>
            </a:r>
            <a:r>
              <a:rPr lang="pt-BR" sz="14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hab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com PMSB, mais apoiados e aditivo.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'[Selecao Municipios.xlsx]BA-PE-RJ'!$E$25</c:f>
              <c:strCache>
                <c:ptCount val="1"/>
                <c:pt idx="0">
                  <c:v>Possui PMSB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Municipios.xlsx]BA-PE-RJ'!$D$27</c:f>
              <c:strCache>
                <c:ptCount val="1"/>
                <c:pt idx="0">
                  <c:v>PE</c:v>
                </c:pt>
              </c:strCache>
            </c:strRef>
          </c:cat>
          <c:val>
            <c:numRef>
              <c:f>'[Selecao Municipios.xlsx]BA-PE-RJ'!$E$27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E-402C-838E-83A8D3EBE462}"/>
            </c:ext>
          </c:extLst>
        </c:ser>
        <c:ser>
          <c:idx val="1"/>
          <c:order val="1"/>
          <c:tx>
            <c:strRef>
              <c:f>'[Selecao Municipios.xlsx]BA-PE-RJ'!$F$25</c:f>
              <c:strCache>
                <c:ptCount val="1"/>
                <c:pt idx="0">
                  <c:v>PMSB+Plansanear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Municipios.xlsx]BA-PE-RJ'!$D$27</c:f>
              <c:strCache>
                <c:ptCount val="1"/>
                <c:pt idx="0">
                  <c:v>PE</c:v>
                </c:pt>
              </c:strCache>
            </c:strRef>
          </c:cat>
          <c:val>
            <c:numRef>
              <c:f>'[Selecao Municipios.xlsx]BA-PE-RJ'!$F$27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BE-402C-838E-83A8D3EBE462}"/>
            </c:ext>
          </c:extLst>
        </c:ser>
        <c:ser>
          <c:idx val="2"/>
          <c:order val="2"/>
          <c:tx>
            <c:strRef>
              <c:f>'[Selecao Municipios.xlsx]BA-PE-RJ'!$G$25</c:f>
              <c:strCache>
                <c:ptCount val="1"/>
                <c:pt idx="0">
                  <c:v>PMSB+Plansanear+Aditivo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Municipios.xlsx]BA-PE-RJ'!$D$27</c:f>
              <c:strCache>
                <c:ptCount val="1"/>
                <c:pt idx="0">
                  <c:v>PE</c:v>
                </c:pt>
              </c:strCache>
            </c:strRef>
          </c:cat>
          <c:val>
            <c:numRef>
              <c:f>'[Selecao Municipios.xlsx]BA-PE-RJ'!$G$27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BE-402C-838E-83A8D3EBE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4606863"/>
        <c:axId val="564605903"/>
      </c:barChart>
      <c:catAx>
        <c:axId val="56460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5903"/>
        <c:crosses val="autoZero"/>
        <c:auto val="1"/>
        <c:lblAlgn val="ctr"/>
        <c:lblOffset val="100"/>
        <c:noMultiLvlLbl val="0"/>
      </c:catAx>
      <c:valAx>
        <c:axId val="564605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6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glow rad="139700">
        <a:schemeClr val="accent5">
          <a:satMod val="175000"/>
          <a:alpha val="40000"/>
        </a:schemeClr>
      </a:glow>
    </a:effectLst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Municípios </a:t>
            </a:r>
            <a:r>
              <a:rPr lang="pt-BR" sz="2000" b="1" i="0" u="none" strike="noStrike" kern="1200" spc="0" baseline="0" dirty="0">
                <a:solidFill>
                  <a:srgbClr val="FF0000"/>
                </a:solidFill>
              </a:rPr>
              <a:t>BA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50 mil </a:t>
            </a:r>
            <a:r>
              <a:rPr lang="pt-BR" sz="14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hab</a:t>
            </a:r>
            <a:r>
              <a:rPr lang="pt-BR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com PMSB, mais apoiados e aditivo.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'[Selecao Municipios.xlsx]BA-PE-RJ'!$E$25</c:f>
              <c:strCache>
                <c:ptCount val="1"/>
                <c:pt idx="0">
                  <c:v>Possui PMSB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Municipios.xlsx]BA-PE-RJ'!$D$26</c:f>
              <c:strCache>
                <c:ptCount val="1"/>
                <c:pt idx="0">
                  <c:v>BA</c:v>
                </c:pt>
              </c:strCache>
            </c:strRef>
          </c:cat>
          <c:val>
            <c:numRef>
              <c:f>'[Selecao Municipios.xlsx]BA-PE-RJ'!$E$26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F-4204-9B9E-668BD789BA9E}"/>
            </c:ext>
          </c:extLst>
        </c:ser>
        <c:ser>
          <c:idx val="1"/>
          <c:order val="1"/>
          <c:tx>
            <c:strRef>
              <c:f>'[Selecao Municipios.xlsx]BA-PE-RJ'!$F$25</c:f>
              <c:strCache>
                <c:ptCount val="1"/>
                <c:pt idx="0">
                  <c:v>PMSB+Plansanear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Municipios.xlsx]BA-PE-RJ'!$D$26</c:f>
              <c:strCache>
                <c:ptCount val="1"/>
                <c:pt idx="0">
                  <c:v>BA</c:v>
                </c:pt>
              </c:strCache>
            </c:strRef>
          </c:cat>
          <c:val>
            <c:numRef>
              <c:f>'[Selecao Municipios.xlsx]BA-PE-RJ'!$F$26</c:f>
              <c:numCache>
                <c:formatCode>General</c:formatCode>
                <c:ptCount val="1"/>
                <c:pt idx="0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F-4204-9B9E-668BD789BA9E}"/>
            </c:ext>
          </c:extLst>
        </c:ser>
        <c:ser>
          <c:idx val="2"/>
          <c:order val="2"/>
          <c:tx>
            <c:strRef>
              <c:f>'[Selecao Municipios.xlsx]BA-PE-RJ'!$G$25</c:f>
              <c:strCache>
                <c:ptCount val="1"/>
                <c:pt idx="0">
                  <c:v>PMSB+Plansanear+Aditivo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'[Selecao Municipios.xlsx]BA-PE-RJ'!$D$26</c:f>
              <c:strCache>
                <c:ptCount val="1"/>
                <c:pt idx="0">
                  <c:v>BA</c:v>
                </c:pt>
              </c:strCache>
            </c:strRef>
          </c:cat>
          <c:val>
            <c:numRef>
              <c:f>'[Selecao Municipios.xlsx]BA-PE-RJ'!$G$26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2F-4204-9B9E-668BD789B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4606863"/>
        <c:axId val="564605903"/>
      </c:barChart>
      <c:catAx>
        <c:axId val="56460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5903"/>
        <c:crosses val="autoZero"/>
        <c:auto val="1"/>
        <c:lblAlgn val="ctr"/>
        <c:lblOffset val="100"/>
        <c:noMultiLvlLbl val="0"/>
      </c:catAx>
      <c:valAx>
        <c:axId val="564605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4606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>
      <a:glow rad="139700">
        <a:srgbClr val="5B9BD5">
          <a:satMod val="175000"/>
          <a:alpha val="40000"/>
        </a:srgbClr>
      </a:glow>
    </a:effectLst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58DA9-B998-47BE-96C6-70F187E7AD3A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D850B-E4E1-4DD3-ACB2-008987E24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398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981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D057EB89-2439-8269-4B89-4C2C3D9E4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47593EE8-95B2-BE33-3415-99E2492582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D5D292F3-948A-C533-D372-A77588F148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CCA836D6-BA10-4389-8E5A-28C36EC0A0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949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67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433BDBBA-F749-2DCB-6FAD-B953BF819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FF45DBCE-97FA-01A4-5219-FF16C1BBF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BD6C2311-E99A-F7DA-8E90-77BE1FDA7E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E2AFA6E1-1C06-160F-E4F3-AD3041F6AC8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10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920A47B9-B234-FBAE-D663-F208EDFD5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1AFF90BC-8B88-2E89-1196-93B1EEBFCB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69891260-9C1A-59B3-C24B-7142FACEB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9D95E986-0112-98E3-14C6-0F352305EA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9614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3E1A8D71-CCDF-73F9-A41A-18CDC2AEE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24815DF7-AC21-577C-D93A-19895764FF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0D7ECDDA-8C94-E758-2533-563753A0A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8EB0F5BE-ECCA-8141-9C1F-4DD265AF4D1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1979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6371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340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3543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8073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386C77D8-89F1-A6B0-9F0E-08078BAE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E2953503-84AB-D05C-587B-A42D9B2975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EAD0E36A-62AE-EB8B-484D-F59B110BB4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A4B6B7A2-A553-2AE6-2612-3682E21AF7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2852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3527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5075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7605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784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4693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822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835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4DFD1701-782E-C214-4475-332C9F629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475141bf_1_81:notes">
            <a:extLst>
              <a:ext uri="{FF2B5EF4-FFF2-40B4-BE49-F238E27FC236}">
                <a16:creationId xmlns:a16="http://schemas.microsoft.com/office/drawing/2014/main" id="{6DFB4BF6-6B49-82E3-0CAB-E4DAE3FA8B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82475141bf_1_81:notes">
            <a:extLst>
              <a:ext uri="{FF2B5EF4-FFF2-40B4-BE49-F238E27FC236}">
                <a16:creationId xmlns:a16="http://schemas.microsoft.com/office/drawing/2014/main" id="{9F9EF32D-A56C-FD1F-BE80-B4C1CE76A1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100"/>
              <a:buChar char="●"/>
            </a:pPr>
            <a:r>
              <a:rPr lang="pt-BR" sz="1100">
                <a:solidFill>
                  <a:srgbClr val="FF0000"/>
                </a:solidFill>
              </a:rPr>
              <a:t>Plansab (2013 - versão original e </a:t>
            </a:r>
            <a:r>
              <a:rPr lang="pt-BR" sz="1100" b="1">
                <a:solidFill>
                  <a:srgbClr val="FF0000"/>
                </a:solidFill>
              </a:rPr>
              <a:t>2019 - versão revisada</a:t>
            </a:r>
            <a:r>
              <a:rPr lang="pt-BR" sz="1100">
                <a:solidFill>
                  <a:srgbClr val="FF0000"/>
                </a:solidFill>
              </a:rPr>
              <a:t>; pág.205): Programas para a operacionalização da Política Federal de Saneamento Básico. Programa 1: Saneamento básico integrado – infraestrutura urbana;</a:t>
            </a:r>
            <a:r>
              <a:rPr lang="pt-BR" sz="1100" b="1" u="sng">
                <a:solidFill>
                  <a:srgbClr val="FF0000"/>
                </a:solidFill>
              </a:rPr>
              <a:t> Programa 2: Saneamento rural (pag.214 - versão revisada, 2019)</a:t>
            </a:r>
            <a:r>
              <a:rPr lang="pt-BR" sz="1100">
                <a:solidFill>
                  <a:srgbClr val="FF0000"/>
                </a:solidFill>
              </a:rPr>
              <a:t>; Programa 3: Saneamento estruturante.</a:t>
            </a:r>
            <a:endParaRPr sz="11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/>
              <a:t>Plansab - revisão 2019 traz a Funasa/MS como coordenadora do PSBR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PL 4.162/19 - O novo marco traz de forma explícita o PSBR</a:t>
            </a:r>
            <a:endParaRPr/>
          </a:p>
        </p:txBody>
      </p:sp>
      <p:sp>
        <p:nvSpPr>
          <p:cNvPr id="280" name="Google Shape;280;g82475141bf_1_81:notes">
            <a:extLst>
              <a:ext uri="{FF2B5EF4-FFF2-40B4-BE49-F238E27FC236}">
                <a16:creationId xmlns:a16="http://schemas.microsoft.com/office/drawing/2014/main" id="{184C1BEE-F02A-847D-505B-E97097F7CA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83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86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72812-A8FF-5975-E534-524DB07C5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A82BE4-1274-BB26-4D5F-8D408936E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9B6D97-2CAB-F9C4-D237-B5E08CE2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4CBD65-1451-34E2-BCB9-4DCAF540F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0E2A5A-1DFE-5658-12FB-5BD4EEC52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934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DC9B5-37D5-2A24-2A58-4EC1DD5FC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D39E10-6A31-E7F1-C53C-18F359B14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71013A-6EB2-5B48-84D7-2E67BB60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EC6582-2860-CE3C-EAA0-841AF880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38A704-9809-223F-9603-A36360D00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645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A48C9-5303-19CA-EA1B-DCE2DBEA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8851FC-11C7-9119-03CE-9E364EC08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96059C-A7C9-BFD2-ED90-65ACC847D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462E9F-CAAC-0F00-D774-9F7D4B234E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6B15FD-CB18-9C7B-C2CF-668D428D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4E9E38-2CE5-0A66-92C5-691CAE6A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7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D00EC-73E6-3FA5-368A-9BB89C1F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E15F76-49B7-35D3-9200-02CB3BFB9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7938B1-EA12-062A-3C07-DC1556872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44FFC62-929F-9F06-AC04-4FBA127FD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76D330-842D-10D3-2EDE-F7912B5D7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FCF650C-96C6-51B6-B92C-A603CE9D3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6F6B8E-C5BB-7997-5CDC-558615E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13C984E-7649-7C4D-7623-318244A53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708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8816E-14B9-F77D-7AE1-238D9057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BA5B270-D4D6-BED4-B727-687F70FA02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3C9311B-BAA3-6EE7-7841-3738226A6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6FB9D0-734D-3323-01E9-4F915F1F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76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A6039E5-0286-E8D0-1A3A-0A242DED28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7C0018-184C-0F4D-3C57-633FF275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CF9312-6678-FB0F-D7BB-C343CF8F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90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07C4D-B46A-2E6D-BFE8-47B1B751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CD0D13-BC6F-AB62-5DDF-969475754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637C9E-520F-725B-67B8-A5CB17565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F0DD65-CB40-C109-A9D2-19856DDF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3498F7-CC9F-FBF4-69F8-160E19319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FEDDCC-574F-A89F-557B-8670FE48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35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FD13E-FFEF-BEFD-D3F9-6F4F795F5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16833F-824B-06E4-3840-6CD06F717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9F5281-6910-AB79-5482-BB7EEB2CC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F446D4-D66C-14B9-6B2E-B1962DE8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8F0F51-7F70-9760-DB81-20EC8F3A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FF051F-D543-A7FB-61FC-C0780686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84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E1EB8-3AF8-DE4D-8935-FD5ACD40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748D7DB-6718-C018-261F-D28F9FE70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4B85A7-008D-135D-F962-64CD4F89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7AAA9-0878-7159-EAA7-EE9DF711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4E830-7043-CEA8-4D19-151580FD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235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F3DCBC-4B36-EC8E-7B2E-7EF32424B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B4A96E-BC3F-BDDD-F5F7-156644B68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E710E7-E9EA-EE41-CCB3-574ED414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A835B2-F623-4A25-9394-7610C324B71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365DCB-DDEA-390C-6F50-3758D929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3B3373-F544-7603-7EB1-C5E08C54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8CE1-15E0-432D-8A98-EFA6664C8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50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1290027-7952-E160-1604-DA1BF03271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Rodapé 5">
            <a:extLst>
              <a:ext uri="{FF2B5EF4-FFF2-40B4-BE49-F238E27FC236}">
                <a16:creationId xmlns:a16="http://schemas.microsoft.com/office/drawing/2014/main" id="{375555D5-F59F-0E10-45E6-528109852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1850" y="6356350"/>
            <a:ext cx="10521950" cy="36512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9" name="Espaço Reservado para Conteúdo 6">
            <a:extLst>
              <a:ext uri="{FF2B5EF4-FFF2-40B4-BE49-F238E27FC236}">
                <a16:creationId xmlns:a16="http://schemas.microsoft.com/office/drawing/2014/main" id="{CBE47DCC-2618-6AF7-F107-420C5861E2D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9254E81A-33D3-BAB9-25F0-328B162FD19D}"/>
              </a:ext>
            </a:extLst>
          </p:cNvPr>
          <p:cNvGrpSpPr/>
          <p:nvPr userDrawn="1"/>
        </p:nvGrpSpPr>
        <p:grpSpPr>
          <a:xfrm>
            <a:off x="0" y="136525"/>
            <a:ext cx="12192000" cy="6591720"/>
            <a:chOff x="0" y="136525"/>
            <a:chExt cx="12192000" cy="659172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1D1B194-96B9-0B83-AF7F-713AA0180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A6E54CA-31B8-E4EE-ABBF-161DD1D09C1E}"/>
                </a:ext>
              </a:extLst>
            </p:cNvPr>
            <p:cNvGrpSpPr/>
            <p:nvPr/>
          </p:nvGrpSpPr>
          <p:grpSpPr>
            <a:xfrm>
              <a:off x="0" y="136525"/>
              <a:ext cx="12192000" cy="6591720"/>
              <a:chOff x="0" y="136525"/>
              <a:chExt cx="12192000" cy="6591720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E5D1A98D-A919-A49A-359E-B635067541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53B63000-0B2F-3B2F-E0B5-E836BD6C0243}"/>
                  </a:ext>
                </a:extLst>
              </p:cNvPr>
              <p:cNvGrpSpPr/>
              <p:nvPr/>
            </p:nvGrpSpPr>
            <p:grpSpPr>
              <a:xfrm>
                <a:off x="0" y="136525"/>
                <a:ext cx="12192000" cy="6591720"/>
                <a:chOff x="0" y="136525"/>
                <a:chExt cx="12192000" cy="6591720"/>
              </a:xfrm>
            </p:grpSpPr>
            <p:pic>
              <p:nvPicPr>
                <p:cNvPr id="15" name="Imagem 14">
                  <a:extLst>
                    <a:ext uri="{FF2B5EF4-FFF2-40B4-BE49-F238E27FC236}">
                      <a16:creationId xmlns:a16="http://schemas.microsoft.com/office/drawing/2014/main" id="{D70BAF1A-1EFD-92A9-94FF-8367633878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16" name="Agrupar 15">
                  <a:extLst>
                    <a:ext uri="{FF2B5EF4-FFF2-40B4-BE49-F238E27FC236}">
                      <a16:creationId xmlns:a16="http://schemas.microsoft.com/office/drawing/2014/main" id="{928B2EA0-5760-CD80-89E9-5D67CBD538D5}"/>
                    </a:ext>
                  </a:extLst>
                </p:cNvPr>
                <p:cNvGrpSpPr/>
                <p:nvPr/>
              </p:nvGrpSpPr>
              <p:grpSpPr>
                <a:xfrm>
                  <a:off x="0" y="136525"/>
                  <a:ext cx="12192000" cy="6560772"/>
                  <a:chOff x="0" y="136525"/>
                  <a:chExt cx="12192000" cy="6560772"/>
                </a:xfrm>
              </p:grpSpPr>
              <p:pic>
                <p:nvPicPr>
                  <p:cNvPr id="17" name="Imagem 16">
                    <a:extLst>
                      <a:ext uri="{FF2B5EF4-FFF2-40B4-BE49-F238E27FC236}">
                        <a16:creationId xmlns:a16="http://schemas.microsoft.com/office/drawing/2014/main" id="{9CDB2056-1B2C-0C66-88E1-F94F77016F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18" name="Agrupar 17">
                    <a:extLst>
                      <a:ext uri="{FF2B5EF4-FFF2-40B4-BE49-F238E27FC236}">
                        <a16:creationId xmlns:a16="http://schemas.microsoft.com/office/drawing/2014/main" id="{D277EAD9-03F4-6BCE-B742-36B0E9E1F4F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36525"/>
                    <a:ext cx="12192000" cy="984199"/>
                    <a:chOff x="0" y="136525"/>
                    <a:chExt cx="12192000" cy="984199"/>
                  </a:xfrm>
                </p:grpSpPr>
                <p:sp>
                  <p:nvSpPr>
                    <p:cNvPr id="19" name="Retângulo 18">
                      <a:extLst>
                        <a:ext uri="{FF2B5EF4-FFF2-40B4-BE49-F238E27FC236}">
                          <a16:creationId xmlns:a16="http://schemas.microsoft.com/office/drawing/2014/main" id="{B28FDBD6-23C5-2FCE-1654-BC9CD4C17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854022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20" name="Imagem 19">
                      <a:extLst>
                        <a:ext uri="{FF2B5EF4-FFF2-40B4-BE49-F238E27FC236}">
                          <a16:creationId xmlns:a16="http://schemas.microsoft.com/office/drawing/2014/main" id="{AB634ACB-CA11-0A01-7943-30ADF2BDCDE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8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478375" y="136525"/>
                      <a:ext cx="2399729" cy="6827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74254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egislacao.planalto.gov.br/legisla/legislacao.nsf/Viw_Identificacao/mpv%201156-2023?OpenDocument" TargetMode="External"/><Relationship Id="rId7" Type="http://schemas.openxmlformats.org/officeDocument/2006/relationships/hyperlink" Target="http://www.planalto.gov.br/ccivil_03/_ato2023-2026/2023/decreto/D11468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lanalto.gov.br/ccivil_03/_ato2023-2026/2023/decreto/D11468.htm#art5" TargetMode="External"/><Relationship Id="rId5" Type="http://schemas.openxmlformats.org/officeDocument/2006/relationships/hyperlink" Target="http://www.planalto.gov.br/ccivil_03/_ato2023-2026/2023/decreto/D11333.htm" TargetMode="External"/><Relationship Id="rId4" Type="http://schemas.openxmlformats.org/officeDocument/2006/relationships/hyperlink" Target="https://www.planalto.gov.br/ccivil_03/LEIS/L8029cons.htm#art1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chart" Target="../charts/chart3.xml"/><Relationship Id="rId4" Type="http://schemas.openxmlformats.org/officeDocument/2006/relationships/image" Target="../media/image18.png"/><Relationship Id="rId9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_Ato2019-2022/2020/Lei/L14026.htm#art7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lanalto.gov.br/ccivil_03/_Ato2023-2026/2023/Lei/L14600.htm#art6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v.br/cidades/pt-br/assuntos/saneamento/publicacoe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sr@cidades.gov.b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nearbrasil@cidades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AFA716-F1D3-E2B6-5E66-67EB8AE5CD2F}"/>
              </a:ext>
            </a:extLst>
          </p:cNvPr>
          <p:cNvSpPr txBox="1"/>
          <p:nvPr/>
        </p:nvSpPr>
        <p:spPr>
          <a:xfrm>
            <a:off x="1199072" y="2367358"/>
            <a:ext cx="8738558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MINISTÉRIO DAS CIDADES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Nacional de Saneamento Ambiental – SNSA</a:t>
            </a:r>
          </a:p>
          <a:p>
            <a:pPr algn="ctr">
              <a:spcAft>
                <a:spcPts val="300"/>
              </a:spcAft>
            </a:pPr>
            <a:r>
              <a:rPr lang="pt-BR" sz="2000" dirty="0">
                <a:solidFill>
                  <a:prstClr val="black"/>
                </a:solidFill>
              </a:rPr>
              <a:t>Departamento de Saneamento Rural e de Pequenos Municípios – DSR</a:t>
            </a:r>
            <a:r>
              <a:rPr lang="pt-BR" sz="2000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pt-BR" sz="2600" b="1" dirty="0">
              <a:solidFill>
                <a:srgbClr val="005EA4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28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Saneamento Rural - DSR/SNSA</a:t>
            </a:r>
          </a:p>
        </p:txBody>
      </p:sp>
      <p:sp>
        <p:nvSpPr>
          <p:cNvPr id="4" name="Google Shape;262;p39">
            <a:extLst>
              <a:ext uri="{FF2B5EF4-FFF2-40B4-BE49-F238E27FC236}">
                <a16:creationId xmlns:a16="http://schemas.microsoft.com/office/drawing/2014/main" id="{399160D1-8777-DB18-685B-6556C54FA1AB}"/>
              </a:ext>
            </a:extLst>
          </p:cNvPr>
          <p:cNvSpPr/>
          <p:nvPr/>
        </p:nvSpPr>
        <p:spPr>
          <a:xfrm>
            <a:off x="3088501" y="4678895"/>
            <a:ext cx="5195842" cy="745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rgbClr val="000000"/>
              </a:buClr>
              <a:buSzPts val="2800"/>
            </a:pPr>
            <a:r>
              <a:rPr lang="pt-BR" b="1" i="0" dirty="0"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Flávio Gomes Júnior</a:t>
            </a:r>
            <a:r>
              <a:rPr lang="pt-BR" b="0" i="0" dirty="0"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 </a:t>
            </a:r>
          </a:p>
          <a:p>
            <a:pPr lvl="0" algn="ctr">
              <a:buClr>
                <a:srgbClr val="000000"/>
              </a:buClr>
              <a:buSzPts val="2800"/>
            </a:pPr>
            <a:r>
              <a:rPr lang="pt-BR" b="0" i="0" dirty="0"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Diretor do </a:t>
            </a:r>
            <a:r>
              <a:rPr lang="pt-BR" dirty="0">
                <a:latin typeface="Calibri"/>
                <a:cs typeface="Calibri"/>
                <a:sym typeface="Calibri"/>
              </a:rPr>
              <a:t>DSR</a:t>
            </a:r>
            <a:endParaRPr lang="es-ES" dirty="0"/>
          </a:p>
        </p:txBody>
      </p:sp>
      <p:sp>
        <p:nvSpPr>
          <p:cNvPr id="13" name="Retângulo 2">
            <a:extLst>
              <a:ext uri="{FF2B5EF4-FFF2-40B4-BE49-F238E27FC236}">
                <a16:creationId xmlns:a16="http://schemas.microsoft.com/office/drawing/2014/main" id="{C130161F-CEB1-3651-2B26-B7F39B76C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149" y="1152342"/>
            <a:ext cx="3756404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88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</a:defRPr>
            </a:lvl9pPr>
          </a:lstStyle>
          <a:p>
            <a:pPr algn="ctr">
              <a:buNone/>
            </a:pPr>
            <a:r>
              <a:rPr lang="pt-BR" sz="1400" b="1" i="0" dirty="0">
                <a:solidFill>
                  <a:srgbClr val="0070C0"/>
                </a:solidFill>
                <a:effectLst/>
                <a:latin typeface="Libre Franklin" panose="020F0502020204030204" pitchFamily="2" charset="0"/>
              </a:rPr>
              <a:t>Painel 5</a:t>
            </a:r>
            <a:endParaRPr lang="pt-BR" sz="1000" b="1" i="0" u="none" strike="noStrike" dirty="0">
              <a:solidFill>
                <a:srgbClr val="1C2F8E"/>
              </a:solidFill>
              <a:effectLst/>
              <a:latin typeface="Open Sans" panose="020F0502020204030204" pitchFamily="34" charset="0"/>
            </a:endParaRPr>
          </a:p>
          <a:p>
            <a:pPr algn="ctr">
              <a:buNone/>
            </a:pPr>
            <a:r>
              <a:rPr lang="pt-BR" sz="1400" i="0" dirty="0">
                <a:solidFill>
                  <a:srgbClr val="0070C0"/>
                </a:solidFill>
                <a:effectLst/>
                <a:latin typeface="Libre Franklin" panose="020F0502020204030204" pitchFamily="2" charset="0"/>
              </a:rPr>
              <a:t>Saneamento Estrutural no Contexto Rural</a:t>
            </a:r>
          </a:p>
          <a:p>
            <a:pPr algn="ctr">
              <a:buNone/>
            </a:pPr>
            <a:r>
              <a:rPr lang="pt-BR" sz="1400" i="0" dirty="0">
                <a:solidFill>
                  <a:srgbClr val="0070C0"/>
                </a:solidFill>
                <a:effectLst/>
                <a:latin typeface="Libre Franklin" panose="020F0502020204030204" pitchFamily="2" charset="0"/>
              </a:rPr>
              <a:t>Acesso a Recursos para o Saneamento Rural no Âmbito do NovoPAC</a:t>
            </a:r>
          </a:p>
        </p:txBody>
      </p:sp>
    </p:spTree>
    <p:extLst>
      <p:ext uri="{BB962C8B-B14F-4D97-AF65-F5344CB8AC3E}">
        <p14:creationId xmlns:p14="http://schemas.microsoft.com/office/powerpoint/2010/main" val="15806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284A40BF-4978-103D-A174-A0057AD81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D1997F8C-056B-EC40-88D0-C1E4D358BA8E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269CD4-7DDF-4414-4F4C-0A15B71EEE2F}"/>
              </a:ext>
            </a:extLst>
          </p:cNvPr>
          <p:cNvSpPr txBox="1"/>
          <p:nvPr/>
        </p:nvSpPr>
        <p:spPr>
          <a:xfrm>
            <a:off x="1170913" y="2756664"/>
            <a:ext cx="961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8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Reorganização da Estrutura do Governo Federal</a:t>
            </a:r>
          </a:p>
        </p:txBody>
      </p:sp>
    </p:spTree>
    <p:extLst>
      <p:ext uri="{BB962C8B-B14F-4D97-AF65-F5344CB8AC3E}">
        <p14:creationId xmlns:p14="http://schemas.microsoft.com/office/powerpoint/2010/main" val="27938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0A8522-B047-43F7-B8AA-3233926E0911}"/>
              </a:ext>
            </a:extLst>
          </p:cNvPr>
          <p:cNvSpPr txBox="1"/>
          <p:nvPr/>
        </p:nvSpPr>
        <p:spPr>
          <a:xfrm>
            <a:off x="198573" y="282918"/>
            <a:ext cx="11389250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Contexto Político-Institucional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3708663-0C3C-B464-FB1A-859226652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542" y="1324320"/>
            <a:ext cx="11519390" cy="4831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41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>
              <a:lnSpc>
                <a:spcPct val="107000"/>
              </a:lnSpc>
              <a:spcAft>
                <a:spcPts val="600"/>
              </a:spcAft>
            </a:pPr>
            <a:r>
              <a:rPr lang="pt-BR" sz="1400" b="1" i="0" dirty="0"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MEDIDA PROVISÓRIA Nº 1.156, DE 1º DE JANEIRO DE 2023</a:t>
            </a:r>
            <a:endParaRPr lang="pt-BR" sz="1400" dirty="0">
              <a:latin typeface="+mn-lt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O PRESIDENTE DA REPÚBLICA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,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 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no uso da atribuição que lhe confere o art. 62 da Constituição, adota a seguinte Medida Provisória, com força de lei: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Art. 1º  Esta Medida Provisória dispõe sobre a extinção da Fundação Nacional de Saúde - FUNASA e a absorção de suas competências, patrimônio e pessoal pela administração pública federal direta.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Art. 2º  Fica extinta a FUNASA, de que trata o 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14 da Lei nº 8.029, de 12 de abril de 1990.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§ 1º  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As competências da FUNASA ficam transferidas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, nos termos de ato do Poder Executivo: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I - para o Ministério da Saúde, quanto ao exercício de atividades relacionadas à vigilância em saúde e ambiente; e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II -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para o Ministério das Cidades, quanto ao exercício das demais atividades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§ 2º  O Ministério das Cidades sucederá a FUNASA nos seus direitos e obrigações.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14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Medida Provisória nº 1.156/23 teve sua eficácia exaurida pela não apreciação da matéria pelo poder legislativo no prazo disposto no art. 62 da CF</a:t>
            </a:r>
          </a:p>
          <a:p>
            <a:pPr indent="0" algn="just"/>
            <a:endParaRPr lang="pt-BR" sz="1400" i="1" dirty="0">
              <a:solidFill>
                <a:srgbClr val="FF0000"/>
              </a:solidFill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indent="0" algn="l" fontAlgn="base"/>
            <a:r>
              <a:rPr lang="pt-BR" sz="1400" b="1" i="0" u="none" strike="noStrike" dirty="0">
                <a:effectLst/>
                <a:highlight>
                  <a:srgbClr val="FFFFFF"/>
                </a:highlight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Nº 11.333, DE 1º DE JANEIRO DE 2023</a:t>
            </a:r>
            <a:r>
              <a:rPr lang="pt-BR" sz="1400" b="0" i="0" dirty="0">
                <a:effectLst/>
                <a:highlight>
                  <a:srgbClr val="FFFFFF"/>
                </a:highlight>
                <a:latin typeface="+mn-lt"/>
              </a:rPr>
              <a:t> - Aprova a Estrutura Regimental e o Quadro Demonstrativo dos Cargos em Comissão e das Funções de Confiança do Ministério das Cidades e remaneja cargos em comissão e funções de confiança. </a:t>
            </a:r>
            <a:r>
              <a:rPr lang="pt-BR" sz="1400" b="0" i="0" dirty="0">
                <a:effectLst/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(Revogado pelo Decreto nº 11.468, de 2023)</a:t>
            </a:r>
            <a:r>
              <a:rPr lang="pt-BR" sz="1400" b="0" i="0" dirty="0">
                <a:effectLst/>
                <a:latin typeface="+mn-lt"/>
              </a:rPr>
              <a:t> </a:t>
            </a:r>
            <a:endParaRPr lang="pt-BR" sz="1400" b="0" i="0" dirty="0">
              <a:effectLst/>
              <a:highlight>
                <a:srgbClr val="FFFFFF"/>
              </a:highlight>
              <a:latin typeface="+mn-lt"/>
            </a:endParaRPr>
          </a:p>
          <a:p>
            <a:pPr indent="0" algn="l" fontAlgn="base"/>
            <a:r>
              <a:rPr lang="pt-BR" sz="1400" b="0" i="0" dirty="0">
                <a:effectLst/>
                <a:highlight>
                  <a:srgbClr val="FFFFFF"/>
                </a:highlight>
                <a:latin typeface="+mn-lt"/>
              </a:rPr>
              <a:t> </a:t>
            </a:r>
          </a:p>
          <a:p>
            <a:pPr indent="0" algn="l" fontAlgn="base"/>
            <a:endParaRPr lang="pt-BR" sz="1400" b="0" i="0" dirty="0">
              <a:effectLst/>
              <a:highlight>
                <a:srgbClr val="FFFFFF"/>
              </a:highlight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b="1" i="0" u="none" strike="noStrike" dirty="0">
                <a:effectLst/>
                <a:highlight>
                  <a:srgbClr val="FFFFFF"/>
                </a:highlight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Nº 11.468, DE 5 DE ABRIL DE 2023</a:t>
            </a:r>
            <a:r>
              <a:rPr lang="pt-BR" sz="1400" b="0" i="0" dirty="0">
                <a:effectLst/>
                <a:highlight>
                  <a:srgbClr val="FFFFFF"/>
                </a:highlight>
                <a:latin typeface="+mn-lt"/>
              </a:rPr>
              <a:t> - Aprova a Estrutura Regimental e o Quadro Demonstrativo dos Cargos em Comissão e das Funções de Confiança do Ministério das Cidades e remaneja e transforma cargos em comissão e funções de confiança.</a:t>
            </a:r>
            <a:endParaRPr lang="pt-BR" altLang="pt-BR" sz="1400" dirty="0">
              <a:latin typeface="+mn-lt"/>
              <a:cs typeface="Arial" panose="020B0604020202020204" pitchFamily="34" charset="0"/>
            </a:endParaRPr>
          </a:p>
          <a:p>
            <a:pPr indent="0" algn="just"/>
            <a:endParaRPr lang="pt-BR" sz="800" b="0" i="0" dirty="0">
              <a:effectLst/>
              <a:latin typeface="+mn-lt"/>
            </a:endParaRPr>
          </a:p>
          <a:p>
            <a:pPr indent="0" algn="just"/>
            <a:endParaRPr lang="pt-BR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/>
            <a:endParaRPr lang="pt-BR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8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8AEF11B2-C5BB-F4A2-0014-BB3A1F0EA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E2B5127D-FF1B-5FD3-175E-03FCB557CC2D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F08C15B-50C8-252C-E8EE-0D140700328C}"/>
              </a:ext>
            </a:extLst>
          </p:cNvPr>
          <p:cNvSpPr txBox="1"/>
          <p:nvPr/>
        </p:nvSpPr>
        <p:spPr>
          <a:xfrm>
            <a:off x="0" y="-54710"/>
            <a:ext cx="4485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0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Reorganização da Estrutura do Governo Federal - Recriação do Ministério das Cidades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E3CC15-25AD-4E84-572B-6CA64F002B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81" y="1762515"/>
            <a:ext cx="11303699" cy="392216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8B13147-23CE-02E8-E459-A5A8880F00B2}"/>
              </a:ext>
            </a:extLst>
          </p:cNvPr>
          <p:cNvSpPr txBox="1"/>
          <p:nvPr/>
        </p:nvSpPr>
        <p:spPr>
          <a:xfrm>
            <a:off x="4899804" y="1137298"/>
            <a:ext cx="2700068" cy="630942"/>
          </a:xfrm>
          <a:prstGeom prst="rect">
            <a:avLst/>
          </a:prstGeom>
          <a:noFill/>
          <a:ln w="4762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/>
              <a:t>Ministério das Cidades</a:t>
            </a:r>
          </a:p>
          <a:p>
            <a:pPr algn="ctr"/>
            <a:endParaRPr lang="pt-BR" sz="800" dirty="0"/>
          </a:p>
        </p:txBody>
      </p:sp>
      <p:sp>
        <p:nvSpPr>
          <p:cNvPr id="10" name="Seta: Curva para Cima 9">
            <a:extLst>
              <a:ext uri="{FF2B5EF4-FFF2-40B4-BE49-F238E27FC236}">
                <a16:creationId xmlns:a16="http://schemas.microsoft.com/office/drawing/2014/main" id="{68DD04A3-6E4C-DD2C-B3FF-BB98BE7F34C6}"/>
              </a:ext>
            </a:extLst>
          </p:cNvPr>
          <p:cNvSpPr/>
          <p:nvPr/>
        </p:nvSpPr>
        <p:spPr>
          <a:xfrm rot="18314827">
            <a:off x="5318554" y="4946277"/>
            <a:ext cx="2570149" cy="443883"/>
          </a:xfrm>
          <a:prstGeom prst="curvedUpArrow">
            <a:avLst/>
          </a:prstGeom>
          <a:solidFill>
            <a:srgbClr val="E776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9B28B8E-93EF-AD7B-9F98-1A43C2F16141}"/>
              </a:ext>
            </a:extLst>
          </p:cNvPr>
          <p:cNvSpPr txBox="1"/>
          <p:nvPr/>
        </p:nvSpPr>
        <p:spPr>
          <a:xfrm>
            <a:off x="284085" y="5791350"/>
            <a:ext cx="5396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1400" dirty="0">
                <a:solidFill>
                  <a:srgbClr val="B14D0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Criação do </a:t>
            </a:r>
            <a:r>
              <a:rPr lang="pt-BR" sz="1400" b="1" dirty="0">
                <a:solidFill>
                  <a:srgbClr val="B14D0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Departamento de Saneamento Rural e de Pequenos Municípios</a:t>
            </a:r>
            <a:r>
              <a:rPr lang="pt-BR" sz="1400" dirty="0">
                <a:solidFill>
                  <a:srgbClr val="B14D0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vinculado à Secretaria Nacional de Saneamento Ambiental</a:t>
            </a:r>
          </a:p>
        </p:txBody>
      </p:sp>
    </p:spTree>
    <p:extLst>
      <p:ext uri="{BB962C8B-B14F-4D97-AF65-F5344CB8AC3E}">
        <p14:creationId xmlns:p14="http://schemas.microsoft.com/office/powerpoint/2010/main" val="363563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DBEA5EEA-F425-BF3A-06FE-425D25CF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D9C1C482-20B9-00DC-52EC-9A9BDB9083D1}"/>
              </a:ext>
            </a:extLst>
          </p:cNvPr>
          <p:cNvSpPr txBox="1">
            <a:spLocks/>
          </p:cNvSpPr>
          <p:nvPr/>
        </p:nvSpPr>
        <p:spPr>
          <a:xfrm>
            <a:off x="838200" y="223106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pt-BR" sz="1800" b="1" dirty="0">
                <a:highlight>
                  <a:srgbClr val="FFFF00"/>
                </a:highlight>
              </a:rPr>
              <a:t>Art. 20. Constituem áreas de competência do Ministério das Cidades</a:t>
            </a:r>
            <a:r>
              <a:rPr lang="pt-BR" sz="1800" dirty="0"/>
              <a:t>:</a:t>
            </a:r>
            <a:endParaRPr lang="pt-BR" dirty="0"/>
          </a:p>
          <a:p>
            <a:pPr algn="just"/>
            <a:r>
              <a:rPr lang="pt-BR" sz="1800" dirty="0"/>
              <a:t>I - política de desenvolvimento urbano e ordenamento do território urbano;</a:t>
            </a:r>
            <a:endParaRPr lang="pt-BR" dirty="0"/>
          </a:p>
          <a:p>
            <a:pPr algn="just"/>
            <a:r>
              <a:rPr lang="pt-BR" sz="1800" dirty="0"/>
              <a:t>II - </a:t>
            </a:r>
            <a:r>
              <a:rPr lang="pt-BR" sz="1800" b="1" dirty="0">
                <a:highlight>
                  <a:srgbClr val="FFFF00"/>
                </a:highlight>
              </a:rPr>
              <a:t>políticas setoriais</a:t>
            </a:r>
            <a:r>
              <a:rPr lang="pt-BR" sz="1800" b="1" dirty="0"/>
              <a:t> </a:t>
            </a:r>
            <a:r>
              <a:rPr lang="pt-BR" sz="1800" dirty="0"/>
              <a:t>de habitação, </a:t>
            </a:r>
            <a:r>
              <a:rPr lang="pt-BR" sz="1800" b="1" dirty="0"/>
              <a:t>de </a:t>
            </a:r>
            <a:r>
              <a:rPr lang="pt-BR" sz="1800" b="1" dirty="0">
                <a:highlight>
                  <a:srgbClr val="FFFF00"/>
                </a:highlight>
              </a:rPr>
              <a:t>saneamento ambiental</a:t>
            </a:r>
            <a:r>
              <a:rPr lang="pt-BR" sz="1800" dirty="0"/>
              <a:t>, de mobilidade e trânsito urbanos, </a:t>
            </a:r>
            <a:r>
              <a:rPr lang="pt-BR" sz="1800" b="1" dirty="0">
                <a:highlight>
                  <a:srgbClr val="FFFF00"/>
                </a:highlight>
              </a:rPr>
              <a:t>incluídas as políticas para os pequenos Municípios e a zona rural</a:t>
            </a:r>
            <a:r>
              <a:rPr lang="pt-BR" sz="1800" dirty="0"/>
              <a:t>;</a:t>
            </a:r>
            <a:endParaRPr lang="pt-BR" dirty="0"/>
          </a:p>
          <a:p>
            <a:pPr algn="just"/>
            <a:r>
              <a:rPr lang="pt-BR" sz="1800" dirty="0"/>
              <a:t>III - </a:t>
            </a:r>
            <a:r>
              <a:rPr lang="pt-BR" sz="1800" b="1" dirty="0">
                <a:highlight>
                  <a:srgbClr val="FFFF00"/>
                </a:highlight>
              </a:rPr>
              <a:t>promoção de ações e de programas</a:t>
            </a:r>
            <a:r>
              <a:rPr lang="pt-BR" sz="1800" b="1" dirty="0"/>
              <a:t> </a:t>
            </a:r>
            <a:r>
              <a:rPr lang="pt-BR" sz="1800" dirty="0"/>
              <a:t>de urbanização, de habitação e </a:t>
            </a:r>
            <a:r>
              <a:rPr lang="pt-BR" sz="1800" b="1" dirty="0">
                <a:highlight>
                  <a:srgbClr val="FFFF00"/>
                </a:highlight>
              </a:rPr>
              <a:t>de saneamento básico e ambiental, incluída a zona rural</a:t>
            </a:r>
            <a:r>
              <a:rPr lang="pt-BR" sz="1800" dirty="0"/>
              <a:t>, de transporte urbano, de trânsito e de desenvolvimento urbano;</a:t>
            </a:r>
            <a:endParaRPr lang="pt-BR" dirty="0"/>
          </a:p>
          <a:p>
            <a:pPr algn="just"/>
            <a:r>
              <a:rPr lang="pt-BR" sz="1800" dirty="0"/>
              <a:t>IV - política de financiamento e subsídio à habitação popular, de saneamento e de mobilidade urbana;</a:t>
            </a:r>
            <a:endParaRPr lang="pt-BR" dirty="0"/>
          </a:p>
          <a:p>
            <a:pPr algn="just"/>
            <a:r>
              <a:rPr lang="pt-BR" sz="1800" dirty="0"/>
              <a:t>V - </a:t>
            </a:r>
            <a:r>
              <a:rPr lang="pt-BR" sz="1800" b="1" dirty="0">
                <a:highlight>
                  <a:srgbClr val="FFFF00"/>
                </a:highlight>
              </a:rPr>
              <a:t>planejamento e gestão da aplicação de recursos em políticas</a:t>
            </a:r>
            <a:r>
              <a:rPr lang="pt-BR" sz="1800" b="1" dirty="0"/>
              <a:t> </a:t>
            </a:r>
            <a:r>
              <a:rPr lang="pt-BR" sz="1800" dirty="0"/>
              <a:t>de desenvolvimento urbano, de urbanização, de habitação e </a:t>
            </a:r>
            <a:r>
              <a:rPr lang="pt-BR" sz="1800" b="1" dirty="0">
                <a:highlight>
                  <a:srgbClr val="FFFF00"/>
                </a:highlight>
              </a:rPr>
              <a:t>de saneamento básico e ambiental</a:t>
            </a:r>
            <a:r>
              <a:rPr lang="pt-BR" sz="1800" dirty="0">
                <a:highlight>
                  <a:srgbClr val="FFFF00"/>
                </a:highlight>
              </a:rPr>
              <a:t>, </a:t>
            </a:r>
            <a:r>
              <a:rPr lang="pt-BR" sz="1800" b="1" dirty="0">
                <a:highlight>
                  <a:srgbClr val="FFFF00"/>
                </a:highlight>
              </a:rPr>
              <a:t>incluídos a zona rural</a:t>
            </a:r>
            <a:r>
              <a:rPr lang="pt-BR" sz="1800" b="1" dirty="0"/>
              <a:t> </a:t>
            </a:r>
            <a:r>
              <a:rPr lang="pt-BR" sz="1800" dirty="0"/>
              <a:t>e a mobilidade e trânsito urbanos;</a:t>
            </a:r>
            <a:endParaRPr lang="pt-BR" dirty="0"/>
          </a:p>
          <a:p>
            <a:pPr algn="just"/>
            <a:r>
              <a:rPr lang="pt-BR" sz="1800" dirty="0"/>
              <a:t>VI - participação na formulação das diretrizes gerais para conservação dos sistemas urbanos de água e para adoção de bacias hidrográficas como unidades básicas do planejamento e da gestão do saneamento; e</a:t>
            </a:r>
            <a:endParaRPr lang="pt-BR" dirty="0"/>
          </a:p>
          <a:p>
            <a:pPr algn="just"/>
            <a:r>
              <a:rPr lang="pt-BR" sz="1800" dirty="0"/>
              <a:t>VII - (VETADO)</a:t>
            </a:r>
            <a:endParaRPr lang="pt-BR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48FD414-2055-81E8-7C75-2FAA6EEB54EC}"/>
              </a:ext>
            </a:extLst>
          </p:cNvPr>
          <p:cNvSpPr txBox="1">
            <a:spLocks/>
          </p:cNvSpPr>
          <p:nvPr/>
        </p:nvSpPr>
        <p:spPr>
          <a:xfrm>
            <a:off x="838200" y="1017910"/>
            <a:ext cx="10515600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altLang="pt-BR" sz="2000" b="1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LEI Nº 14.600, de 19 de junho de 2023 </a:t>
            </a:r>
          </a:p>
          <a:p>
            <a:pPr algn="just"/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Estabelece a organização básica dos órgãos da Presidência da República e dos Ministérios</a:t>
            </a:r>
          </a:p>
        </p:txBody>
      </p:sp>
    </p:spTree>
    <p:extLst>
      <p:ext uri="{BB962C8B-B14F-4D97-AF65-F5344CB8AC3E}">
        <p14:creationId xmlns:p14="http://schemas.microsoft.com/office/powerpoint/2010/main" val="38101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2ECEB0FF-A9B5-E195-7EDD-03F1A64D0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D52BB23F-C03B-7616-3F34-949103981C5A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DC163E3-CAED-12B8-176D-F6000A0D1757}"/>
              </a:ext>
            </a:extLst>
          </p:cNvPr>
          <p:cNvSpPr txBox="1"/>
          <p:nvPr/>
        </p:nvSpPr>
        <p:spPr>
          <a:xfrm>
            <a:off x="1286325" y="2725840"/>
            <a:ext cx="9619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8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Saneamento Rural no Brasil: desafios de um País de dimensões continentais</a:t>
            </a:r>
          </a:p>
        </p:txBody>
      </p:sp>
    </p:spTree>
    <p:extLst>
      <p:ext uri="{BB962C8B-B14F-4D97-AF65-F5344CB8AC3E}">
        <p14:creationId xmlns:p14="http://schemas.microsoft.com/office/powerpoint/2010/main" val="77258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1F48B63-ACB3-9F59-9955-B3FF8E0977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67" y="840445"/>
            <a:ext cx="6494032" cy="3888277"/>
          </a:xfrm>
          <a:prstGeom prst="rect">
            <a:avLst/>
          </a:prstGeom>
        </p:spPr>
      </p:pic>
      <p:sp>
        <p:nvSpPr>
          <p:cNvPr id="16" name="Google Shape;262;p39">
            <a:extLst>
              <a:ext uri="{FF2B5EF4-FFF2-40B4-BE49-F238E27FC236}">
                <a16:creationId xmlns:a16="http://schemas.microsoft.com/office/drawing/2014/main" id="{4F5FE481-3CB1-493E-DDFB-2D7E3289FB0D}"/>
              </a:ext>
            </a:extLst>
          </p:cNvPr>
          <p:cNvSpPr/>
          <p:nvPr/>
        </p:nvSpPr>
        <p:spPr>
          <a:xfrm>
            <a:off x="3570718" y="4805023"/>
            <a:ext cx="3811423" cy="158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rgbClr val="000000"/>
              </a:buClr>
              <a:buSzPts val="2800"/>
            </a:pPr>
            <a:r>
              <a:rPr lang="pt-B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População Total (2022):</a:t>
            </a:r>
            <a:r>
              <a:rPr lang="pt-BR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lvl="0" algn="just">
              <a:buClr>
                <a:srgbClr val="000000"/>
              </a:buClr>
              <a:buSzPts val="2800"/>
            </a:pPr>
            <a:r>
              <a:rPr lang="es-ES" b="1" dirty="0">
                <a:solidFill>
                  <a:srgbClr val="009CB4"/>
                </a:solidFill>
                <a:latin typeface="Calibri"/>
                <a:ea typeface="Calibri"/>
                <a:cs typeface="Calibri"/>
              </a:rPr>
              <a:t>203 milhões de habitantes</a:t>
            </a:r>
          </a:p>
          <a:p>
            <a:pPr lvl="0" algn="just">
              <a:buClr>
                <a:srgbClr val="000000"/>
              </a:buClr>
              <a:buSzPts val="2800"/>
            </a:pPr>
            <a:endParaRPr lang="es-ES" sz="800" b="1" dirty="0">
              <a:solidFill>
                <a:srgbClr val="009CB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buClr>
                <a:srgbClr val="000000"/>
              </a:buClr>
              <a:buSzPts val="2800"/>
            </a:pPr>
            <a:r>
              <a:rPr lang="es-ES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População</a:t>
            </a: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Rural </a:t>
            </a: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(estimada)</a:t>
            </a: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:  </a:t>
            </a:r>
          </a:p>
          <a:p>
            <a:pPr algn="just">
              <a:buClr>
                <a:srgbClr val="000000"/>
              </a:buClr>
              <a:buSzPts val="2800"/>
            </a:pPr>
            <a:r>
              <a:rPr lang="es-ES" b="1" dirty="0">
                <a:solidFill>
                  <a:srgbClr val="009CB4"/>
                </a:solidFill>
                <a:latin typeface="Calibri"/>
                <a:ea typeface="Calibri"/>
                <a:cs typeface="Calibri"/>
              </a:rPr>
              <a:t>30,5 milhões de habitantes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5ABD881-F213-D73D-2CA9-891B7411F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85" y="1247995"/>
            <a:ext cx="5604411" cy="3037427"/>
          </a:xfrm>
          <a:prstGeom prst="rect">
            <a:avLst/>
          </a:prstGeom>
        </p:spPr>
      </p:pic>
      <p:sp>
        <p:nvSpPr>
          <p:cNvPr id="18" name="Google Shape;262;p39">
            <a:extLst>
              <a:ext uri="{FF2B5EF4-FFF2-40B4-BE49-F238E27FC236}">
                <a16:creationId xmlns:a16="http://schemas.microsoft.com/office/drawing/2014/main" id="{9E8BA494-E815-75B5-6127-9EBF539D1AFF}"/>
              </a:ext>
            </a:extLst>
          </p:cNvPr>
          <p:cNvSpPr/>
          <p:nvPr/>
        </p:nvSpPr>
        <p:spPr>
          <a:xfrm>
            <a:off x="6884751" y="4255064"/>
            <a:ext cx="2986585" cy="29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rgbClr val="000000"/>
              </a:buClr>
              <a:buSzPts val="2800"/>
            </a:pPr>
            <a:r>
              <a:rPr lang="pt-BR" sz="1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https://www.ibge.gov.br/</a:t>
            </a:r>
          </a:p>
        </p:txBody>
      </p:sp>
      <p:sp>
        <p:nvSpPr>
          <p:cNvPr id="20" name="Google Shape;262;p39">
            <a:extLst>
              <a:ext uri="{FF2B5EF4-FFF2-40B4-BE49-F238E27FC236}">
                <a16:creationId xmlns:a16="http://schemas.microsoft.com/office/drawing/2014/main" id="{514A804D-41C4-3221-5A60-248A121370C0}"/>
              </a:ext>
            </a:extLst>
          </p:cNvPr>
          <p:cNvSpPr/>
          <p:nvPr/>
        </p:nvSpPr>
        <p:spPr>
          <a:xfrm>
            <a:off x="3562092" y="4477558"/>
            <a:ext cx="2986585" cy="29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rgbClr val="000000"/>
              </a:buClr>
              <a:buSzPts val="2800"/>
            </a:pPr>
            <a:r>
              <a:rPr lang="pt-BR" sz="1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https://www.ibge.gov.br/</a:t>
            </a: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E4BA8C25-676C-075E-3480-643EAECD01DB}"/>
              </a:ext>
            </a:extLst>
          </p:cNvPr>
          <p:cNvSpPr/>
          <p:nvPr/>
        </p:nvSpPr>
        <p:spPr>
          <a:xfrm>
            <a:off x="2654423" y="5521907"/>
            <a:ext cx="834501" cy="568171"/>
          </a:xfrm>
          <a:prstGeom prst="rightArrow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2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0" y="53658"/>
            <a:ext cx="1173635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Panorama em 2018 e metas: PNSR</a:t>
            </a:r>
            <a:endParaRPr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2291D67-85D5-5828-C2D5-09724699D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20" y="5017739"/>
            <a:ext cx="6093255" cy="178660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8D6876-4A5C-844B-6495-C68BAA383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20" y="1122249"/>
            <a:ext cx="10212225" cy="168003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1C81F95-B073-4E2C-2131-3081C6E6B0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20" y="2926399"/>
            <a:ext cx="9511469" cy="209838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9787E48-5E12-A651-6DD7-46FC21D2DAB6}"/>
              </a:ext>
            </a:extLst>
          </p:cNvPr>
          <p:cNvSpPr txBox="1"/>
          <p:nvPr/>
        </p:nvSpPr>
        <p:spPr>
          <a:xfrm>
            <a:off x="8448245" y="4771518"/>
            <a:ext cx="17704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Fonte: PNSR, 2018 </a:t>
            </a:r>
          </a:p>
        </p:txBody>
      </p:sp>
    </p:spTree>
    <p:extLst>
      <p:ext uri="{BB962C8B-B14F-4D97-AF65-F5344CB8AC3E}">
        <p14:creationId xmlns:p14="http://schemas.microsoft.com/office/powerpoint/2010/main" val="374525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0A8522-B047-43F7-B8AA-3233926E0911}"/>
              </a:ext>
            </a:extLst>
          </p:cNvPr>
          <p:cNvSpPr txBox="1"/>
          <p:nvPr/>
        </p:nvSpPr>
        <p:spPr>
          <a:xfrm>
            <a:off x="1256236" y="2486558"/>
            <a:ext cx="9619350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pt-BR" sz="28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Atuação do Departamento de Saneamento Rural e de Pequenos Municípios – DSR/SNSA/MCID</a:t>
            </a:r>
          </a:p>
        </p:txBody>
      </p:sp>
    </p:spTree>
    <p:extLst>
      <p:ext uri="{BB962C8B-B14F-4D97-AF65-F5344CB8AC3E}">
        <p14:creationId xmlns:p14="http://schemas.microsoft.com/office/powerpoint/2010/main" val="40647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C964B3-6B69-B5C6-2627-530A77C175C3}"/>
              </a:ext>
            </a:extLst>
          </p:cNvPr>
          <p:cNvSpPr txBox="1"/>
          <p:nvPr/>
        </p:nvSpPr>
        <p:spPr>
          <a:xfrm>
            <a:off x="0" y="57844"/>
            <a:ext cx="4399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Processo Seletivo 2023</a:t>
            </a:r>
          </a:p>
          <a:p>
            <a:r>
              <a:rPr lang="pt-BR" sz="2000" b="1" dirty="0">
                <a:solidFill>
                  <a:srgbClr val="005EA4"/>
                </a:solidFill>
              </a:rPr>
              <a:t>Propostas Discricionárias</a:t>
            </a:r>
            <a:endParaRPr lang="pt-BR" sz="2000" b="1" dirty="0">
              <a:solidFill>
                <a:srgbClr val="183EFF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36C41A6-E608-D321-9179-E41108BA00FA}"/>
              </a:ext>
            </a:extLst>
          </p:cNvPr>
          <p:cNvSpPr txBox="1"/>
          <p:nvPr/>
        </p:nvSpPr>
        <p:spPr>
          <a:xfrm>
            <a:off x="834638" y="1379043"/>
            <a:ext cx="101637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PROGRAMA – 2222 SANEAMENTO BÁSICO</a:t>
            </a:r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Iniciativas Apoiadas por meio de Diferentes Ações Orçamentárias Voltadas para o Saneamento Básico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Quantidade de propostas selecionadas: 191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800" u="none" strike="noStrike" dirty="0">
                <a:effectLst/>
              </a:rPr>
              <a:t>Montante Correspondente às Propostas Selecionadas: R$ 358.855.287,29</a:t>
            </a: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EBFC3B-E4CD-DA57-B03E-0991B0E77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73" y="3823126"/>
            <a:ext cx="11012437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0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9BCC529C-232D-00B8-28CA-3F87A8B0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40">
            <a:extLst>
              <a:ext uri="{FF2B5EF4-FFF2-40B4-BE49-F238E27FC236}">
                <a16:creationId xmlns:a16="http://schemas.microsoft.com/office/drawing/2014/main" id="{AC2459C4-BA0D-31E7-935A-74F961A21F42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B210CC-4495-C55C-4B64-1D216121DB0D}"/>
              </a:ext>
            </a:extLst>
          </p:cNvPr>
          <p:cNvSpPr txBox="1"/>
          <p:nvPr/>
        </p:nvSpPr>
        <p:spPr>
          <a:xfrm>
            <a:off x="761837" y="1275100"/>
            <a:ext cx="905707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/>
              <a:t>Objeto</a:t>
            </a:r>
            <a:r>
              <a:rPr lang="pt-BR" sz="1800" dirty="0"/>
              <a:t>: Capacitação e apoio técnico à elaboração de Planos Municipais de Saneamento Básico (PMSB) para 30 (trinta) Municípios nos Estados da Bahia, Pernambuco e Rio de Janeiro: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Data de Assinatura:	12/12/2023;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Início do TED:	29/12/2023;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Vigência: 		29/12/2026 (36 meses);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Valor:		R$ 9.552.666,36.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278E64-2AA8-6C07-57B4-525F0557F3C2}"/>
              </a:ext>
            </a:extLst>
          </p:cNvPr>
          <p:cNvSpPr txBox="1"/>
          <p:nvPr/>
        </p:nvSpPr>
        <p:spPr>
          <a:xfrm>
            <a:off x="-17252" y="22402"/>
            <a:ext cx="6007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Planos Municipais de Saneamento Básico</a:t>
            </a:r>
          </a:p>
          <a:p>
            <a:r>
              <a:rPr lang="pt-BR" sz="2000" b="1" dirty="0">
                <a:solidFill>
                  <a:srgbClr val="005EA4"/>
                </a:solidFill>
              </a:rPr>
              <a:t>TED PMSB: </a:t>
            </a:r>
            <a:r>
              <a:rPr lang="pt-BR" sz="2000" dirty="0">
                <a:solidFill>
                  <a:srgbClr val="005EA4"/>
                </a:solidFill>
              </a:rPr>
              <a:t>Parceria MCID e UNIVASF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4CE53B8-D308-F53A-76F6-0D9E6B938BAD}"/>
              </a:ext>
            </a:extLst>
          </p:cNvPr>
          <p:cNvSpPr txBox="1">
            <a:spLocks/>
          </p:cNvSpPr>
          <p:nvPr/>
        </p:nvSpPr>
        <p:spPr>
          <a:xfrm>
            <a:off x="970975" y="4133658"/>
            <a:ext cx="5554993" cy="39134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 dirty="0"/>
              <a:t>* Disponibilidade de PMSB nos municípios até 50 mil </a:t>
            </a:r>
            <a:r>
              <a:rPr lang="pt-BR" sz="1600" dirty="0" err="1"/>
              <a:t>hab</a:t>
            </a:r>
            <a:r>
              <a:rPr lang="pt-BR" sz="1600" dirty="0"/>
              <a:t> dos estados apoiados:</a:t>
            </a:r>
          </a:p>
        </p:txBody>
      </p:sp>
      <p:pic>
        <p:nvPicPr>
          <p:cNvPr id="12" name="Imagem 11" descr="Mapa&#10;&#10;Descrição gerada automaticamente">
            <a:extLst>
              <a:ext uri="{FF2B5EF4-FFF2-40B4-BE49-F238E27FC236}">
                <a16:creationId xmlns:a16="http://schemas.microsoft.com/office/drawing/2014/main" id="{03433F95-B626-3268-CDEE-94A133907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0" r="18423"/>
          <a:stretch/>
        </p:blipFill>
        <p:spPr>
          <a:xfrm>
            <a:off x="7594302" y="2114178"/>
            <a:ext cx="4110327" cy="3978092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Google Shape;89;p1" descr="Logotipo&#10;&#10;Descrição gerada automaticamente com confiança baixa">
            <a:extLst>
              <a:ext uri="{FF2B5EF4-FFF2-40B4-BE49-F238E27FC236}">
                <a16:creationId xmlns:a16="http://schemas.microsoft.com/office/drawing/2014/main" id="{AFFB8C79-3D67-9ED5-FAFD-AF68FA5ABE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8005" y="2158933"/>
            <a:ext cx="1007001" cy="26365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2551DE55-965C-300F-929F-66073AEE0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198964"/>
              </p:ext>
            </p:extLst>
          </p:nvPr>
        </p:nvGraphicFramePr>
        <p:xfrm>
          <a:off x="984000" y="4524999"/>
          <a:ext cx="5740400" cy="952500"/>
        </p:xfrm>
        <a:graphic>
          <a:graphicData uri="http://schemas.openxmlformats.org/drawingml/2006/table">
            <a:tbl>
              <a:tblPr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523158">
                  <a:extLst>
                    <a:ext uri="{9D8B030D-6E8A-4147-A177-3AD203B41FA5}">
                      <a16:colId xmlns:a16="http://schemas.microsoft.com/office/drawing/2014/main" val="2100659495"/>
                    </a:ext>
                  </a:extLst>
                </a:gridCol>
                <a:gridCol w="825044">
                  <a:extLst>
                    <a:ext uri="{9D8B030D-6E8A-4147-A177-3AD203B41FA5}">
                      <a16:colId xmlns:a16="http://schemas.microsoft.com/office/drawing/2014/main" val="148379592"/>
                    </a:ext>
                  </a:extLst>
                </a:gridCol>
                <a:gridCol w="1132848">
                  <a:extLst>
                    <a:ext uri="{9D8B030D-6E8A-4147-A177-3AD203B41FA5}">
                      <a16:colId xmlns:a16="http://schemas.microsoft.com/office/drawing/2014/main" val="1593199576"/>
                    </a:ext>
                  </a:extLst>
                </a:gridCol>
                <a:gridCol w="1650087">
                  <a:extLst>
                    <a:ext uri="{9D8B030D-6E8A-4147-A177-3AD203B41FA5}">
                      <a16:colId xmlns:a16="http://schemas.microsoft.com/office/drawing/2014/main" val="4116222027"/>
                    </a:ext>
                  </a:extLst>
                </a:gridCol>
                <a:gridCol w="609263">
                  <a:extLst>
                    <a:ext uri="{9D8B030D-6E8A-4147-A177-3AD203B41FA5}">
                      <a16:colId xmlns:a16="http://schemas.microsoft.com/office/drawing/2014/main" val="152658069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PMSB, SNIS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NÃO DECLAROU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316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632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29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320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111000"/>
                  </a:ext>
                </a:extLst>
              </a:tr>
            </a:tbl>
          </a:graphicData>
        </a:graphic>
      </p:graphicFrame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28F0D5C2-43BF-27E4-F2EF-9F821D872086}"/>
              </a:ext>
            </a:extLst>
          </p:cNvPr>
          <p:cNvSpPr txBox="1">
            <a:spLocks/>
          </p:cNvSpPr>
          <p:nvPr/>
        </p:nvSpPr>
        <p:spPr>
          <a:xfrm>
            <a:off x="7594302" y="5462740"/>
            <a:ext cx="1712234" cy="391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 dirty="0"/>
              <a:t>PMSB apoiados:</a:t>
            </a:r>
          </a:p>
        </p:txBody>
      </p:sp>
    </p:spTree>
    <p:extLst>
      <p:ext uri="{BB962C8B-B14F-4D97-AF65-F5344CB8AC3E}">
        <p14:creationId xmlns:p14="http://schemas.microsoft.com/office/powerpoint/2010/main" val="278651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1710914-DEF8-87EC-7C91-2A15E3B10076}"/>
              </a:ext>
            </a:extLst>
          </p:cNvPr>
          <p:cNvGrpSpPr/>
          <p:nvPr/>
        </p:nvGrpSpPr>
        <p:grpSpPr>
          <a:xfrm>
            <a:off x="4297896" y="1047239"/>
            <a:ext cx="3596207" cy="2442796"/>
            <a:chOff x="3785689" y="407474"/>
            <a:chExt cx="3596207" cy="2442796"/>
          </a:xfrm>
        </p:grpSpPr>
        <p:pic>
          <p:nvPicPr>
            <p:cNvPr id="4" name="Imagem 3" descr="Mapa&#10;&#10;Descrição gerada automaticamente">
              <a:extLst>
                <a:ext uri="{FF2B5EF4-FFF2-40B4-BE49-F238E27FC236}">
                  <a16:creationId xmlns:a16="http://schemas.microsoft.com/office/drawing/2014/main" id="{0F4AD749-023E-423D-C204-64208DE1A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7507" y="407474"/>
              <a:ext cx="3454389" cy="2442796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8F21245A-48C4-9B8F-88D0-D58321611C9B}"/>
                </a:ext>
              </a:extLst>
            </p:cNvPr>
            <p:cNvSpPr txBox="1"/>
            <p:nvPr/>
          </p:nvSpPr>
          <p:spPr>
            <a:xfrm>
              <a:off x="3785689" y="2471857"/>
              <a:ext cx="1869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5EA4"/>
                  </a:solidFill>
                </a:rPr>
                <a:t>PERNAMBUCO</a:t>
              </a:r>
              <a:endParaRPr lang="pt-BR" b="1" i="0" dirty="0">
                <a:solidFill>
                  <a:srgbClr val="005EA4"/>
                </a:solidFill>
                <a:effectLst/>
                <a:highlight>
                  <a:srgbClr val="FFFFFF"/>
                </a:highlight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586A00C-BD4B-FF9F-DCE2-7F0762881D08}"/>
              </a:ext>
            </a:extLst>
          </p:cNvPr>
          <p:cNvGrpSpPr/>
          <p:nvPr/>
        </p:nvGrpSpPr>
        <p:grpSpPr>
          <a:xfrm>
            <a:off x="594325" y="1047239"/>
            <a:ext cx="3632662" cy="2467584"/>
            <a:chOff x="8391231" y="2103225"/>
            <a:chExt cx="3632662" cy="2467584"/>
          </a:xfrm>
        </p:grpSpPr>
        <p:pic>
          <p:nvPicPr>
            <p:cNvPr id="8" name="Imagem 7" descr="Mapa&#10;&#10;Descrição gerada automaticamente">
              <a:extLst>
                <a:ext uri="{FF2B5EF4-FFF2-40B4-BE49-F238E27FC236}">
                  <a16:creationId xmlns:a16="http://schemas.microsoft.com/office/drawing/2014/main" id="{04AA2869-99F7-BBAE-FFDE-E4F25810C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1231" y="2103225"/>
              <a:ext cx="3454389" cy="2442796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B5A6004-B547-D107-3D7B-3EC8B924C209}"/>
                </a:ext>
              </a:extLst>
            </p:cNvPr>
            <p:cNvSpPr txBox="1"/>
            <p:nvPr/>
          </p:nvSpPr>
          <p:spPr>
            <a:xfrm>
              <a:off x="10824844" y="4201477"/>
              <a:ext cx="119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5EA4"/>
                  </a:solidFill>
                </a:rPr>
                <a:t>BAHIA</a:t>
              </a:r>
              <a:endParaRPr lang="pt-BR" b="1" i="0" dirty="0">
                <a:solidFill>
                  <a:srgbClr val="005EA4"/>
                </a:solidFill>
                <a:effectLst/>
                <a:highlight>
                  <a:srgbClr val="FFFFFF"/>
                </a:highlight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08F060E-99FA-5164-45BF-3E938333ED19}"/>
              </a:ext>
            </a:extLst>
          </p:cNvPr>
          <p:cNvGrpSpPr/>
          <p:nvPr/>
        </p:nvGrpSpPr>
        <p:grpSpPr>
          <a:xfrm>
            <a:off x="8310491" y="1038158"/>
            <a:ext cx="3454389" cy="2442796"/>
            <a:chOff x="3927507" y="4201477"/>
            <a:chExt cx="3454389" cy="2442796"/>
          </a:xfrm>
        </p:grpSpPr>
        <p:pic>
          <p:nvPicPr>
            <p:cNvPr id="12" name="Imagem 11" descr="Mapa&#10;&#10;Descrição gerada automaticamente">
              <a:extLst>
                <a:ext uri="{FF2B5EF4-FFF2-40B4-BE49-F238E27FC236}">
                  <a16:creationId xmlns:a16="http://schemas.microsoft.com/office/drawing/2014/main" id="{F91312BE-317D-3749-A11F-9803CDCD0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7507" y="4201477"/>
              <a:ext cx="3454389" cy="2442796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54EFB37F-7EF9-C960-312D-70C6711CE6CB}"/>
                </a:ext>
              </a:extLst>
            </p:cNvPr>
            <p:cNvSpPr txBox="1"/>
            <p:nvPr/>
          </p:nvSpPr>
          <p:spPr>
            <a:xfrm>
              <a:off x="5561746" y="6274941"/>
              <a:ext cx="1820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5EA4"/>
                  </a:solidFill>
                </a:rPr>
                <a:t>RIO DE JANEIRO</a:t>
              </a:r>
              <a:endParaRPr lang="pt-BR" b="1" i="0" dirty="0">
                <a:solidFill>
                  <a:srgbClr val="005EA4"/>
                </a:solidFill>
                <a:effectLst/>
                <a:highlight>
                  <a:srgbClr val="FFFFFF"/>
                </a:highlight>
              </a:endParaRPr>
            </a:p>
          </p:txBody>
        </p:sp>
      </p:grpSp>
      <p:pic>
        <p:nvPicPr>
          <p:cNvPr id="15" name="Imagem 14" descr="Bandeira do estado do Rio de Janeiro">
            <a:extLst>
              <a:ext uri="{FF2B5EF4-FFF2-40B4-BE49-F238E27FC236}">
                <a16:creationId xmlns:a16="http://schemas.microsoft.com/office/drawing/2014/main" id="{D51F1F47-31B6-1E4F-FE28-973467681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102" y="1013879"/>
            <a:ext cx="834425" cy="584098"/>
          </a:xfrm>
          <a:prstGeom prst="rect">
            <a:avLst/>
          </a:prstGeom>
        </p:spPr>
      </p:pic>
      <p:pic>
        <p:nvPicPr>
          <p:cNvPr id="16" name="Imagem 15" descr="Bandeira do estado da Bahia">
            <a:extLst>
              <a:ext uri="{FF2B5EF4-FFF2-40B4-BE49-F238E27FC236}">
                <a16:creationId xmlns:a16="http://schemas.microsoft.com/office/drawing/2014/main" id="{399789F7-0B61-1822-C15E-129C3F91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25" y="1038158"/>
            <a:ext cx="834425" cy="549850"/>
          </a:xfrm>
          <a:prstGeom prst="rect">
            <a:avLst/>
          </a:prstGeom>
        </p:spPr>
      </p:pic>
      <p:pic>
        <p:nvPicPr>
          <p:cNvPr id="18" name="Imagem 17" descr="Bandeira do estado de Pernambuco">
            <a:extLst>
              <a:ext uri="{FF2B5EF4-FFF2-40B4-BE49-F238E27FC236}">
                <a16:creationId xmlns:a16="http://schemas.microsoft.com/office/drawing/2014/main" id="{3D1015EA-DF6C-FA3F-4430-A52059EE88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714" y="1038159"/>
            <a:ext cx="834425" cy="554186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B930BA9C-C3CB-1518-1ADB-C506A82229CB}"/>
              </a:ext>
            </a:extLst>
          </p:cNvPr>
          <p:cNvSpPr txBox="1"/>
          <p:nvPr/>
        </p:nvSpPr>
        <p:spPr>
          <a:xfrm>
            <a:off x="10134600" y="6581001"/>
            <a:ext cx="2057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dirty="0"/>
              <a:t>Fonte: SNIS, (2022).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B983EA3-594F-8423-6710-8F41F1AC9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600081"/>
              </p:ext>
            </p:extLst>
          </p:nvPr>
        </p:nvGraphicFramePr>
        <p:xfrm>
          <a:off x="8285102" y="3531860"/>
          <a:ext cx="347977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17CD68F6-FAD2-D72C-954D-9FCDF6CEE0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723976"/>
              </p:ext>
            </p:extLst>
          </p:nvPr>
        </p:nvGraphicFramePr>
        <p:xfrm>
          <a:off x="4439713" y="3531860"/>
          <a:ext cx="347977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119F1764-03FB-2679-E7E8-8CF7FAB5CC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247807"/>
              </p:ext>
            </p:extLst>
          </p:nvPr>
        </p:nvGraphicFramePr>
        <p:xfrm>
          <a:off x="594324" y="3531859"/>
          <a:ext cx="3454389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0E0E5F67-389E-AAC2-96BB-B3AEE73A520A}"/>
              </a:ext>
            </a:extLst>
          </p:cNvPr>
          <p:cNvSpPr txBox="1"/>
          <p:nvPr/>
        </p:nvSpPr>
        <p:spPr>
          <a:xfrm>
            <a:off x="-17252" y="22402"/>
            <a:ext cx="6007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Planos Municipais de Saneamento Básico</a:t>
            </a:r>
          </a:p>
          <a:p>
            <a:r>
              <a:rPr lang="pt-BR" sz="2000" b="1" dirty="0">
                <a:solidFill>
                  <a:srgbClr val="005EA4"/>
                </a:solidFill>
              </a:rPr>
              <a:t>TED PMSB: </a:t>
            </a:r>
            <a:r>
              <a:rPr lang="pt-BR" sz="2000" dirty="0">
                <a:solidFill>
                  <a:srgbClr val="005EA4"/>
                </a:solidFill>
              </a:rPr>
              <a:t>Parceria MCID e UNIVASF</a:t>
            </a:r>
          </a:p>
        </p:txBody>
      </p:sp>
    </p:spTree>
    <p:extLst>
      <p:ext uri="{BB962C8B-B14F-4D97-AF65-F5344CB8AC3E}">
        <p14:creationId xmlns:p14="http://schemas.microsoft.com/office/powerpoint/2010/main" val="13257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6BD4932-4FE6-74D5-4A08-451D449A9791}"/>
              </a:ext>
            </a:extLst>
          </p:cNvPr>
          <p:cNvSpPr txBox="1"/>
          <p:nvPr/>
        </p:nvSpPr>
        <p:spPr>
          <a:xfrm>
            <a:off x="0" y="123854"/>
            <a:ext cx="4535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Projetos em estruturação na SNSA/MCID de AÇÕES ESTRUTURANTES:</a:t>
            </a:r>
            <a:endParaRPr lang="pt-BR" sz="2000" dirty="0">
              <a:solidFill>
                <a:srgbClr val="005EA4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3A2316F-0FAA-80B4-61C8-6D8564B6D62D}"/>
              </a:ext>
            </a:extLst>
          </p:cNvPr>
          <p:cNvSpPr txBox="1"/>
          <p:nvPr/>
        </p:nvSpPr>
        <p:spPr>
          <a:xfrm>
            <a:off x="285923" y="1269429"/>
            <a:ext cx="6848117" cy="4763676"/>
          </a:xfrm>
          <a:prstGeom prst="rect">
            <a:avLst/>
          </a:prstGeom>
          <a:solidFill>
            <a:srgbClr val="F5F8F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1. Criação de Cursos de Capacitação Técnica Modularizados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Oferecimento de cursos online 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focados na </a:t>
            </a: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elaboração e implementação de Planos Municipais de Saneamento Básico (PMSB)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. Organizados em módulos e adaptados para diferentes níveis de gestores (iniciante, intermediário e avançado).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Certificação para gestores e técnicos municipais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, criando um sistema de capacitação contínua que permita a formação de equipes qualificadas no planejamento e gestão de serviços de saneamento básico.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2. Criação de uma Rede Nacional de Capacitação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Estabelecimento de </a:t>
            </a: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parcerias com universidades e centros de pesquisa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 para desenvolver conteúdos atualizados e específicos para cada região, como cursos sobre as particularidades dos biomas brasileiros (como a Caatinga e a Amazônia) e soluções de saneamento sustentável.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3. Plataforma Nacional de Capacitação e Gestão do Saneamento Básico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Desenvolvimento de uma </a:t>
            </a: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plataforma nacional interativa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 que centralize recursos educacionais (como webinars, tutoriais, guias técnicos) e permita a troca de experiências e conhecimentos entre gestores, técnicos e agentes sociais.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0683A9-7C78-0CE2-68A2-37BE15BF0434}"/>
              </a:ext>
            </a:extLst>
          </p:cNvPr>
          <p:cNvSpPr txBox="1"/>
          <p:nvPr/>
        </p:nvSpPr>
        <p:spPr>
          <a:xfrm>
            <a:off x="7315194" y="1269429"/>
            <a:ext cx="4591230" cy="4696478"/>
          </a:xfrm>
          <a:prstGeom prst="rect">
            <a:avLst/>
          </a:prstGeom>
          <a:solidFill>
            <a:srgbClr val="F5F8F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4. Sistema Nacional de Informações em Saneamento Rural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Monitoramento e avaliação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, permitir aos gestores municipais acompanhar o progresso da implementação dos PMSB e comparar indicadores de saneamento com outras localidades.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5. Oficinas Regionais de Capacitação Prática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Realização de </a:t>
            </a: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oficinas presenciais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 em diferentes regiões do país abordando soluções práticas e adaptadas para a realidade local, com foco em gestão.</a:t>
            </a:r>
            <a:endParaRPr lang="pt-BR" sz="14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6. Fomento à Capacitação em Inovação Tecnológica</a:t>
            </a:r>
            <a:endParaRPr lang="pt-BR" sz="1600" kern="100" dirty="0">
              <a:effectLst/>
              <a:latin typeface="Calibri corp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Estímulo à capacitação técnica de </a:t>
            </a:r>
            <a:r>
              <a:rPr lang="pt-BR" sz="1400" b="1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inovações tecnológicas no saneamento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, como o uso de tecnologias de tratamento de água descentralizado, sistemas de </a:t>
            </a:r>
            <a:r>
              <a:rPr lang="pt-BR" sz="1400" kern="0" dirty="0" err="1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reúso</a:t>
            </a:r>
            <a:r>
              <a:rPr lang="pt-BR" sz="1400" kern="0" dirty="0">
                <a:effectLst/>
                <a:latin typeface="Calibri corpo"/>
                <a:ea typeface="Times New Roman" panose="02020603050405020304" pitchFamily="18" charset="0"/>
                <a:cs typeface="Times New Roman" panose="02020603050405020304" pitchFamily="18" charset="0"/>
              </a:rPr>
              <a:t> de água e energias renováveis em saneamento.</a:t>
            </a:r>
            <a:endParaRPr lang="pt-BR" sz="1400" b="1" kern="0" dirty="0">
              <a:effectLst/>
              <a:latin typeface="Calibri corpo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6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881CC49-3B95-36D5-0A25-D61A73B12929}"/>
              </a:ext>
            </a:extLst>
          </p:cNvPr>
          <p:cNvSpPr txBox="1"/>
          <p:nvPr/>
        </p:nvSpPr>
        <p:spPr>
          <a:xfrm>
            <a:off x="486493" y="1147901"/>
            <a:ext cx="1131758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Seleções conduzidas pelo DSR/SNSA: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NOVO PAC – </a:t>
            </a:r>
            <a:r>
              <a:rPr lang="pt-BR" dirty="0"/>
              <a:t>Eixo Água Para Todos, Subeixo Abastecimento de Água Rural – OGU</a:t>
            </a:r>
            <a:r>
              <a:rPr lang="pt-B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pt-BR" sz="1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Orçamento: R$ 400 milhões) </a:t>
            </a:r>
          </a:p>
          <a:p>
            <a:r>
              <a:rPr lang="pt-BR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pt-BR" sz="1600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Resultado Publicado</a:t>
            </a:r>
            <a:endParaRPr lang="pt-BR" sz="1600" dirty="0"/>
          </a:p>
          <a:p>
            <a:r>
              <a:rPr lang="pt-BR" sz="1600" dirty="0"/>
              <a:t>	PORTARIA MCID Nº 452, DE 7 DE MAIO DE 2024 (Publicada no DOU em 08/05/2024)</a:t>
            </a:r>
          </a:p>
          <a:p>
            <a:r>
              <a:rPr lang="pt-BR" sz="1400" dirty="0"/>
              <a:t>	</a:t>
            </a:r>
            <a:r>
              <a:rPr lang="pt-BR" sz="1400" i="1" dirty="0"/>
              <a:t>Divulga o resultado do processo de seleção de propostas da modalidade Abastecimento de Água Rural, no âmbito do Programa de Aceleração 	do Crescimento - Novo PAC, de que trata o Decreto nº 11.632, de 11 de agosto de 2023, conforme a regulamentação prevista na Portaria 	MCID nº 1.273, de 6 de outubro de 2023.</a:t>
            </a:r>
            <a:endParaRPr lang="pt-BR" sz="1000" dirty="0"/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NOVO PAC – </a:t>
            </a:r>
            <a:r>
              <a:rPr lang="pt-BR" dirty="0"/>
              <a:t>Eixo Água Para Todos, Subeixo Abastecimento de Água – Urbano</a:t>
            </a:r>
            <a:r>
              <a:rPr lang="pt-B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pt-BR" dirty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BR" dirty="0"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pt-BR" sz="1600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Resultado Publicado </a:t>
            </a:r>
          </a:p>
          <a:p>
            <a:r>
              <a:rPr lang="pt-BR" sz="1600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pt-BR" sz="1600" dirty="0"/>
              <a:t>PORTARIA MCID Nº 768, DE 26 DE JULHO DE 2024 (Publicada no DOU em 26/07/2024)</a:t>
            </a:r>
            <a:endParaRPr lang="pt-BR" sz="1600" dirty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dirty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NOVO PAC – </a:t>
            </a:r>
            <a:r>
              <a:rPr lang="pt-BR" dirty="0"/>
              <a:t>Eixo Cidades Sustentáveis e Resilientes, Subeixo Esgotamento Sanitário – Urbano</a:t>
            </a:r>
          </a:p>
          <a:p>
            <a:r>
              <a:rPr lang="pt-BR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pt-BR" sz="1600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Resultado Publicado </a:t>
            </a:r>
          </a:p>
          <a:p>
            <a:r>
              <a:rPr lang="pt-BR" sz="1600" b="1" dirty="0">
                <a:solidFill>
                  <a:srgbClr val="00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pt-BR" sz="1600" dirty="0"/>
              <a:t>PORTARIA MCID Nº 769, DE 26 DE JULHO DE 2024 (Publicada no DOU em 26/07/2024)</a:t>
            </a:r>
            <a:endParaRPr lang="pt-BR" sz="1600" dirty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900" dirty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1800" dirty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20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Segunda etapa do Novo PAC prevista para 2025/2026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820E3D5-04FC-C971-88C4-D26C0F846BA6}"/>
              </a:ext>
            </a:extLst>
          </p:cNvPr>
          <p:cNvSpPr txBox="1"/>
          <p:nvPr/>
        </p:nvSpPr>
        <p:spPr>
          <a:xfrm>
            <a:off x="91665" y="-47126"/>
            <a:ext cx="4368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Participação no Novo PAC, P</a:t>
            </a:r>
            <a:r>
              <a:rPr lang="pt-BR" sz="2000" b="1" i="0" dirty="0">
                <a:solidFill>
                  <a:srgbClr val="005EA4"/>
                </a:solidFill>
                <a:effectLst/>
              </a:rPr>
              <a:t>rograma de Investimentos Coordenado pelo Governo Federal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A230052-F814-68D0-96A6-9142405B5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465" y="224467"/>
            <a:ext cx="1894641" cy="56470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Seta: para a Direita Listrada 1">
            <a:extLst>
              <a:ext uri="{FF2B5EF4-FFF2-40B4-BE49-F238E27FC236}">
                <a16:creationId xmlns:a16="http://schemas.microsoft.com/office/drawing/2014/main" id="{061C99CA-849A-A296-A824-37F04347B517}"/>
              </a:ext>
            </a:extLst>
          </p:cNvPr>
          <p:cNvSpPr/>
          <p:nvPr/>
        </p:nvSpPr>
        <p:spPr>
          <a:xfrm>
            <a:off x="2153295" y="5529770"/>
            <a:ext cx="1093862" cy="700755"/>
          </a:xfrm>
          <a:prstGeom prst="stripedRightArrow">
            <a:avLst/>
          </a:prstGeom>
          <a:solidFill>
            <a:srgbClr val="FFFF00"/>
          </a:solidFill>
          <a:ln>
            <a:solidFill>
              <a:srgbClr val="0024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9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1143198"/>
            <a:ext cx="11303700" cy="5481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b="1" dirty="0"/>
              <a:t>PORTARIA MCID Nº 1.273, de 6 de outubro de 2023</a:t>
            </a:r>
            <a:endParaRPr lang="pt-BR" sz="16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i="1" dirty="0"/>
              <a:t>Institui processo seletivo, referente a propostas para modalidades vinculadas às competências do Ministério das Cidades, no âmbito do Programa de Aceleração do Crescimento - Novo PAC.</a:t>
            </a:r>
            <a:endParaRPr lang="pt-BR" sz="1600" i="1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pt-BR" sz="16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Art. 1º Instituir processo de seleção de propostas para ações e modalidades, vinculadas às competências do Ministério das Cidades, a serem apoiadas com recursos do Orçamento Geral da União - OGU e do Fundo de Garantia do Tempo de Serviço - FGTS, no âmbito do Programa de Aceleração do Crescimento - Novo PAC, de que trata o Decreto nº 11.632, de 11 de agosto de 2023.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pt-BR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§ 1º O processo de seleção será realizado em três etapas: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I - apresentação de cartas-consulta eletrônicas;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II - enquadramento e análise de propostas; 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III - seleção de propostas.</a:t>
            </a:r>
            <a:endParaRPr lang="pt-BR" sz="16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b="0" i="0" u="none" strike="noStrike" cap="non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...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pt-BR"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600" dirty="0"/>
              <a:t>Art. 3º Estarão habilitadas para apresentações de propostas as seguintes modalidades, no âmbito do Novo PAC: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dirty="0"/>
              <a:t>...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dirty="0"/>
              <a:t>II - eixo Água para Todos: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dirty="0"/>
              <a:t>a) abastecimento de água; e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dirty="0"/>
              <a:t>b) </a:t>
            </a:r>
            <a:r>
              <a:rPr lang="pt-BR" sz="1600" b="1" dirty="0"/>
              <a:t>abastecimento de água em área rural</a:t>
            </a:r>
            <a:endParaRPr lang="pt-BR" sz="1600" b="1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b="0" i="0" u="none" strike="noStrike" cap="non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7</a:t>
            </a:r>
            <a:endParaRPr sz="16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52372E7-92F2-B2CC-761E-ED39AA876147}"/>
              </a:ext>
            </a:extLst>
          </p:cNvPr>
          <p:cNvSpPr txBox="1"/>
          <p:nvPr/>
        </p:nvSpPr>
        <p:spPr>
          <a:xfrm>
            <a:off x="0" y="34889"/>
            <a:ext cx="4580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Novo PAC – Critérios Adotados no Processo Seletivo Vigente</a:t>
            </a:r>
            <a:endParaRPr lang="pt-BR" sz="2000" i="0" dirty="0">
              <a:solidFill>
                <a:srgbClr val="005EA4"/>
              </a:solidFill>
              <a:effectLst/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243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189782" y="1193265"/>
            <a:ext cx="12002218" cy="578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pt-BR" sz="1600" b="1" dirty="0"/>
              <a:t>PORTARIA MCID Nº 1.273, de 6 de outubro de 2023</a:t>
            </a:r>
            <a:endParaRPr lang="pt-BR" sz="16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pt-BR"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1600" dirty="0"/>
              <a:t>REQUISITOS E CRITÉRIOS DE SELEÇÃO </a:t>
            </a:r>
            <a:endParaRPr lang="pt-BR"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pt-BR"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pt-BR" sz="1600" dirty="0"/>
              <a:t>2. Requisitos para inscrição: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2.1. Preenchimento de carta-consulta eletrônica na plataforma </a:t>
            </a:r>
            <a:r>
              <a:rPr lang="pt-BR" sz="1600" dirty="0" err="1"/>
              <a:t>TransfereGov</a:t>
            </a:r>
            <a:r>
              <a:rPr lang="pt-BR" sz="1600" dirty="0"/>
              <a:t>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2.2. </a:t>
            </a:r>
            <a:r>
              <a:rPr lang="pt-BR" sz="1600" b="1" dirty="0"/>
              <a:t>Anexar projeto ou anteprojeto </a:t>
            </a:r>
            <a:r>
              <a:rPr lang="pt-BR" sz="1600" dirty="0"/>
              <a:t>ou estudo preliminar contendo a concepção da intervenção;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2.3. </a:t>
            </a:r>
            <a:r>
              <a:rPr lang="pt-BR" sz="1600" b="1" dirty="0"/>
              <a:t>Anexar Composição Básica do Investimento</a:t>
            </a:r>
            <a:r>
              <a:rPr lang="pt-BR" sz="1600" dirty="0"/>
              <a:t>, conforme modelo disponível no </a:t>
            </a:r>
            <a:r>
              <a:rPr lang="pt-BR" sz="1600" dirty="0" err="1"/>
              <a:t>TransfereGov</a:t>
            </a:r>
            <a:r>
              <a:rPr lang="pt-BR" sz="1600" dirty="0"/>
              <a:t>; e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2.4. </a:t>
            </a:r>
            <a:r>
              <a:rPr lang="pt-BR" sz="1600" b="1" dirty="0"/>
              <a:t>Município/Prestador ter preenchido o Sistema Nacional de Informações sobre Saneamento </a:t>
            </a:r>
            <a:r>
              <a:rPr lang="pt-BR" sz="1600" dirty="0"/>
              <a:t>- SNIS.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pt-BR" sz="1600" dirty="0"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pt-BR" sz="1600" dirty="0"/>
              <a:t>3. Critérios de seleção (Abastecimento de água em áreas rurais):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3.1. Maior déficit de abastecimento de água nas áreas rurais;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3.2. </a:t>
            </a:r>
            <a:r>
              <a:rPr lang="pt-BR" sz="1600" b="1" dirty="0"/>
              <a:t>Nível de detalhamento da proposta</a:t>
            </a:r>
            <a:r>
              <a:rPr lang="pt-BR" sz="1600" dirty="0"/>
              <a:t>: estudo de concepção, estudo de viabilidade, anteprojeto, projeto básico, projeto executivo;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3.3. </a:t>
            </a:r>
            <a:r>
              <a:rPr lang="pt-BR" sz="1600" b="1" dirty="0"/>
              <a:t>Existência de licenças ambientais e titularidade de área</a:t>
            </a:r>
            <a:r>
              <a:rPr lang="pt-BR" sz="1600" dirty="0"/>
              <a:t>, quando couber;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3.4. </a:t>
            </a:r>
            <a:r>
              <a:rPr lang="pt-BR" sz="1600" b="1" dirty="0"/>
              <a:t>Existência de solução para a manutenção do sistema implantado</a:t>
            </a:r>
            <a:r>
              <a:rPr lang="pt-BR" sz="1600" dirty="0"/>
              <a:t>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3.5. Proposta que promovam a universalização do sistema de abastecimento de água na localidade;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3.6. Complementariedade com obras iniciadas nas etapas anteriores do PAC; e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400"/>
            </a:pPr>
            <a:r>
              <a:rPr lang="pt-BR" sz="1600" dirty="0"/>
              <a:t>3.7. Demandas para execução de obras cujos projetos de engenharia foram apoiados pela União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609A62F-BD09-29B6-0B24-5B4673C22FBC}"/>
              </a:ext>
            </a:extLst>
          </p:cNvPr>
          <p:cNvSpPr txBox="1"/>
          <p:nvPr/>
        </p:nvSpPr>
        <p:spPr>
          <a:xfrm>
            <a:off x="0" y="34889"/>
            <a:ext cx="4580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Novo PAC – Critérios Adotados no Processo Seletivo Vigente</a:t>
            </a:r>
            <a:endParaRPr lang="pt-BR" sz="2000" i="0" dirty="0">
              <a:solidFill>
                <a:srgbClr val="005EA4"/>
              </a:solidFill>
              <a:effectLst/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0521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0A8522-B047-43F7-B8AA-3233926E0911}"/>
              </a:ext>
            </a:extLst>
          </p:cNvPr>
          <p:cNvSpPr txBox="1"/>
          <p:nvPr/>
        </p:nvSpPr>
        <p:spPr>
          <a:xfrm>
            <a:off x="1286325" y="2725840"/>
            <a:ext cx="9619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800" b="1" dirty="0">
                <a:solidFill>
                  <a:srgbClr val="005EA4"/>
                </a:solidFill>
              </a:rPr>
              <a:t>Condicionantes Legais para Acesso a Recursos Destinados ao </a:t>
            </a:r>
            <a:r>
              <a:rPr lang="pt-BR" sz="2800" b="1" dirty="0">
                <a:solidFill>
                  <a:srgbClr val="005EA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Saneamento Básico</a:t>
            </a:r>
          </a:p>
        </p:txBody>
      </p:sp>
    </p:spTree>
    <p:extLst>
      <p:ext uri="{BB962C8B-B14F-4D97-AF65-F5344CB8AC3E}">
        <p14:creationId xmlns:p14="http://schemas.microsoft.com/office/powerpoint/2010/main" val="330639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6699AF8-2EA5-63F7-CE68-C9435372FF90}"/>
              </a:ext>
            </a:extLst>
          </p:cNvPr>
          <p:cNvSpPr txBox="1"/>
          <p:nvPr/>
        </p:nvSpPr>
        <p:spPr>
          <a:xfrm>
            <a:off x="260646" y="1110694"/>
            <a:ext cx="11889428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600" b="1" dirty="0">
                <a:solidFill>
                  <a:srgbClr val="005EA4"/>
                </a:solidFill>
              </a:rPr>
              <a:t>Lei Nº 11.445</a:t>
            </a:r>
            <a:r>
              <a:rPr lang="pt-BR" sz="1600" dirty="0">
                <a:solidFill>
                  <a:srgbClr val="005EA4"/>
                </a:solidFill>
              </a:rPr>
              <a:t>, de 5 de janeiro de 2007 (Estabelece as diretrizes nacionais para o saneamento básico)</a:t>
            </a:r>
            <a:endParaRPr lang="pt-BR" sz="16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Art. 50.  A </a:t>
            </a:r>
            <a:r>
              <a:rPr lang="pt-BR" sz="1500" b="1" i="0" u="sng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alocação de recursos públicos</a:t>
            </a:r>
            <a:r>
              <a:rPr lang="pt-BR" sz="1500" b="1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federais e os financiamentos com recursos da União ou com recursos geridos ou operados por órgãos ou entidades da União serão feitos em conformidade com as diretrizes e objetivos estabelecidos nos </a:t>
            </a:r>
            <a:r>
              <a:rPr lang="pt-BR" sz="1500" b="0" i="0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arts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. 48 e 49 desta Lei e com os planos de saneamento básico e </a:t>
            </a:r>
            <a:r>
              <a:rPr lang="pt-BR" sz="1500" b="1" i="0" u="sng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condicionados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: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...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II - à operação adequada e à manutenção dos empreendimentos anteriormente financiados com os recursos mencionados no </a:t>
            </a:r>
            <a:r>
              <a:rPr lang="pt-BR" sz="150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caput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 deste artigo;</a:t>
            </a:r>
            <a:r>
              <a:rPr lang="pt-BR" sz="1500" b="0" i="0" dirty="0">
                <a:solidFill>
                  <a:srgbClr val="800000"/>
                </a:solidFill>
                <a:effectLst/>
                <a:cs typeface="Calibri" panose="020F0502020204030204" pitchFamily="34" charset="0"/>
              </a:rPr>
              <a:t>    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  <a:hlinkClick r:id="rId3"/>
              </a:rPr>
              <a:t>(Redação pela Lei nº 14.026, de 2020)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III </a:t>
            </a:r>
            <a:r>
              <a:rPr lang="pt-BR" sz="150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- à </a:t>
            </a:r>
            <a:r>
              <a:rPr lang="pt-BR" sz="1500" b="1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observância das normas de referência para a regulação da prestação dos serviços públicos de saneamento básico 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expedidas pela ANA;</a:t>
            </a:r>
            <a:r>
              <a:rPr lang="pt-BR" sz="1500" b="0" i="0" dirty="0">
                <a:solidFill>
                  <a:srgbClr val="800000"/>
                </a:solidFill>
                <a:effectLst/>
                <a:cs typeface="Calibri" panose="020F0502020204030204" pitchFamily="34" charset="0"/>
              </a:rPr>
              <a:t>    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  <a:hlinkClick r:id="rId3"/>
              </a:rPr>
              <a:t>(Redação pela Lei nº 14.026, de 2020)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IV - ao </a:t>
            </a:r>
            <a:r>
              <a:rPr lang="pt-BR" sz="150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cumprimento de índice de perda de água na distribuição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, conforme estabelecido em ato do Ministro de Estado das Cidades;   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  <a:hlinkClick r:id="rId4"/>
              </a:rPr>
              <a:t>(Redação dada pela Lei nº 14.600, de 2023)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V - ao </a:t>
            </a:r>
            <a:r>
              <a:rPr lang="pt-BR" sz="1500" b="1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fornecimento de informações atualizadas para o </a:t>
            </a:r>
            <a:r>
              <a:rPr lang="pt-BR" sz="1500" b="1" i="0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Sinisa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, conforme critérios, métodos e periodicidade estabelecidos pelo Ministério das Cidades;  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  <a:hlinkClick r:id="rId4"/>
              </a:rPr>
              <a:t>(Redação dada pela Lei nº 14.600, de 2023)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VI - à </a:t>
            </a:r>
            <a:r>
              <a:rPr lang="pt-BR" sz="1500" b="1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regularidade da operação a ser financiada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, nos termos do inciso XIII do </a:t>
            </a:r>
            <a:r>
              <a:rPr lang="pt-BR" sz="150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caput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 do art. 3º desta Lei;</a:t>
            </a:r>
            <a:r>
              <a:rPr lang="pt-BR" sz="1500" b="0" i="0" dirty="0">
                <a:solidFill>
                  <a:srgbClr val="800000"/>
                </a:solidFill>
                <a:effectLst/>
                <a:cs typeface="Calibri" panose="020F0502020204030204" pitchFamily="34" charset="0"/>
              </a:rPr>
              <a:t>   </a:t>
            </a: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  <a:hlinkClick r:id="rId3"/>
              </a:rPr>
              <a:t>(Incluído pela Lei nº 14.026, de 2020)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...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</a:rPr>
              <a:t>Art. 3º Para fins do disposto nesta Lei, considera-se:</a:t>
            </a:r>
            <a:r>
              <a:rPr lang="pt-BR" sz="1500" b="0" i="0" dirty="0">
                <a:solidFill>
                  <a:srgbClr val="800000"/>
                </a:solidFill>
                <a:effectLst/>
              </a:rPr>
              <a:t>     </a:t>
            </a:r>
            <a:r>
              <a:rPr lang="pt-BR" sz="1500" b="0" i="0" dirty="0">
                <a:effectLst/>
                <a:hlinkClick r:id="rId3"/>
              </a:rPr>
              <a:t>(Redação pela Lei nº 14.026, de 2020)</a:t>
            </a:r>
            <a:endParaRPr lang="pt-BR" sz="1500" b="0" i="0" dirty="0">
              <a:effectLst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</a:rPr>
              <a:t>XIII - </a:t>
            </a:r>
            <a:r>
              <a:rPr lang="pt-BR" sz="1500" b="1" i="0" dirty="0">
                <a:solidFill>
                  <a:srgbClr val="000000"/>
                </a:solidFill>
                <a:effectLst/>
              </a:rPr>
              <a:t>operação regular</a:t>
            </a:r>
            <a:r>
              <a:rPr lang="pt-BR" sz="1500" b="0" i="0" dirty="0">
                <a:solidFill>
                  <a:srgbClr val="000000"/>
                </a:solidFill>
                <a:effectLst/>
              </a:rPr>
              <a:t>: aquela que observa integralmente as disposições constitucionais, legais e contratuais relativas ao exercício da titularidade e à contratação, prestação e regulação dos serviços;</a:t>
            </a:r>
            <a:r>
              <a:rPr lang="pt-BR" sz="1500" b="0" i="0" dirty="0">
                <a:solidFill>
                  <a:srgbClr val="800000"/>
                </a:solidFill>
                <a:effectLst/>
              </a:rPr>
              <a:t>    </a:t>
            </a:r>
            <a:r>
              <a:rPr lang="pt-BR" sz="1500" b="0" i="0" dirty="0">
                <a:effectLst/>
                <a:hlinkClick r:id="rId3"/>
              </a:rPr>
              <a:t>(Incluído pela Lei nº 14.026, de 2020)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10" name="Seta: Curva para a Direita 9">
            <a:extLst>
              <a:ext uri="{FF2B5EF4-FFF2-40B4-BE49-F238E27FC236}">
                <a16:creationId xmlns:a16="http://schemas.microsoft.com/office/drawing/2014/main" id="{83AE32E7-FE17-F8B0-F9F6-13D09D77C8D9}"/>
              </a:ext>
            </a:extLst>
          </p:cNvPr>
          <p:cNvSpPr/>
          <p:nvPr/>
        </p:nvSpPr>
        <p:spPr>
          <a:xfrm>
            <a:off x="41926" y="4822166"/>
            <a:ext cx="218719" cy="715992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BC60451-17D0-1422-A0FA-F277CF502ECF}"/>
              </a:ext>
            </a:extLst>
          </p:cNvPr>
          <p:cNvSpPr txBox="1"/>
          <p:nvPr/>
        </p:nvSpPr>
        <p:spPr>
          <a:xfrm>
            <a:off x="112144" y="285747"/>
            <a:ext cx="11845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Condicionantes para Acesso a Recursos</a:t>
            </a:r>
            <a:endParaRPr lang="pt-BR" sz="2000" b="1" i="0" dirty="0">
              <a:solidFill>
                <a:srgbClr val="005EA4"/>
              </a:solidFill>
              <a:effectLst/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888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6699AF8-2EA5-63F7-CE68-C9435372FF90}"/>
              </a:ext>
            </a:extLst>
          </p:cNvPr>
          <p:cNvSpPr txBox="1"/>
          <p:nvPr/>
        </p:nvSpPr>
        <p:spPr>
          <a:xfrm>
            <a:off x="4840827" y="1737412"/>
            <a:ext cx="6262778" cy="3754874"/>
          </a:xfrm>
          <a:prstGeom prst="rect">
            <a:avLst/>
          </a:prstGeom>
          <a:solidFill>
            <a:srgbClr val="F5F8F4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200" b="1" dirty="0">
              <a:solidFill>
                <a:srgbClr val="005EA4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600" b="1" dirty="0">
                <a:solidFill>
                  <a:srgbClr val="005EA4"/>
                </a:solidFill>
              </a:rPr>
              <a:t>Decreto nº 8.211</a:t>
            </a:r>
            <a:r>
              <a:rPr lang="pt-BR" sz="1600" dirty="0">
                <a:solidFill>
                  <a:srgbClr val="005EA4"/>
                </a:solidFill>
              </a:rPr>
              <a:t>, de 21 de março de 2014 (Altera o Decreto nº 7.217/2010, que regulamenta a Lei nº 11.445/2007)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000" b="0" i="0" dirty="0">
              <a:solidFill>
                <a:srgbClr val="000000"/>
              </a:solidFill>
              <a:effectLst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</a:rPr>
              <a:t>Art. 1º O </a:t>
            </a:r>
            <a:r>
              <a:rPr lang="pt-BR" sz="1500" b="0" i="0" dirty="0">
                <a:effectLst/>
              </a:rPr>
              <a:t>Decreto nº 7.217, de 21 de junho de 2010, </a:t>
            </a:r>
            <a:r>
              <a:rPr lang="pt-BR" sz="1500" b="0" i="0" dirty="0">
                <a:solidFill>
                  <a:srgbClr val="000000"/>
                </a:solidFill>
                <a:effectLst/>
              </a:rPr>
              <a:t>passa a vigorar com as seguintes alterações: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dirty="0">
                <a:solidFill>
                  <a:srgbClr val="000000"/>
                </a:solidFill>
                <a:cs typeface="Calibri" panose="020F0502020204030204" pitchFamily="34" charset="0"/>
              </a:rPr>
              <a:t>...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500" b="0" i="0" dirty="0">
                <a:solidFill>
                  <a:srgbClr val="000000"/>
                </a:solidFill>
                <a:effectLst/>
              </a:rPr>
              <a:t>§ 6 </a:t>
            </a:r>
            <a:r>
              <a:rPr lang="pt-BR" sz="1500" b="0" i="0" dirty="0">
                <a:effectLst/>
              </a:rPr>
              <a:t>º </a:t>
            </a:r>
            <a:r>
              <a:rPr lang="pt-BR" sz="1500" b="1" i="0" dirty="0">
                <a:solidFill>
                  <a:srgbClr val="000000"/>
                </a:solidFill>
                <a:effectLst/>
              </a:rPr>
              <a:t>Após 31 de dezembro de 2014</a:t>
            </a:r>
            <a:r>
              <a:rPr lang="pt-BR" sz="1500" b="0" i="0" dirty="0">
                <a:solidFill>
                  <a:srgbClr val="000000"/>
                </a:solidFill>
                <a:effectLst/>
              </a:rPr>
              <a:t>, será vedado o acesso aos recursos federais ou aos geridos ou administrados por órgão ou entidade da União, quando destinados a serviços de saneamento básico, àqueles titulares de serviços públicos de saneamento básico que </a:t>
            </a:r>
            <a:r>
              <a:rPr lang="pt-BR" sz="15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não instituírem</a:t>
            </a:r>
            <a:r>
              <a:rPr lang="pt-BR" sz="1500" b="0" i="0" dirty="0">
                <a:solidFill>
                  <a:srgbClr val="000000"/>
                </a:solidFill>
                <a:effectLst/>
              </a:rPr>
              <a:t>, por meio de legislação específica, o </a:t>
            </a:r>
            <a:r>
              <a:rPr lang="pt-BR" sz="15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controle social</a:t>
            </a:r>
            <a:r>
              <a:rPr lang="pt-BR" sz="1500" b="1" i="0" dirty="0">
                <a:solidFill>
                  <a:srgbClr val="000000"/>
                </a:solidFill>
                <a:effectLst/>
              </a:rPr>
              <a:t> </a:t>
            </a:r>
            <a:r>
              <a:rPr lang="pt-BR" sz="1500" b="0" i="0" dirty="0">
                <a:solidFill>
                  <a:srgbClr val="000000"/>
                </a:solidFill>
                <a:effectLst/>
              </a:rPr>
              <a:t>realizado por órgão colegiado, nos termos do inciso IV do </a:t>
            </a:r>
            <a:r>
              <a:rPr lang="pt-BR" sz="1500" i="0" dirty="0">
                <a:solidFill>
                  <a:srgbClr val="000000"/>
                </a:solidFill>
                <a:effectLst/>
              </a:rPr>
              <a:t>caput</a:t>
            </a:r>
            <a:r>
              <a:rPr lang="pt-BR" sz="1500" b="1" i="0" dirty="0">
                <a:solidFill>
                  <a:srgbClr val="000000"/>
                </a:solidFill>
                <a:effectLst/>
              </a:rPr>
              <a:t>.</a:t>
            </a: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</p:txBody>
      </p:sp>
      <p:pic>
        <p:nvPicPr>
          <p:cNvPr id="1026" name="Picture 2" descr="Fique De Olho No Seu Direito">
            <a:extLst>
              <a:ext uri="{FF2B5EF4-FFF2-40B4-BE49-F238E27FC236}">
                <a16:creationId xmlns:a16="http://schemas.microsoft.com/office/drawing/2014/main" id="{42AC0AAE-A176-A814-D1A7-9BB4311FD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0038" y="1473730"/>
            <a:ext cx="2874734" cy="287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C542331-0BD7-1764-6B1B-09141A838FCF}"/>
              </a:ext>
            </a:extLst>
          </p:cNvPr>
          <p:cNvSpPr txBox="1"/>
          <p:nvPr/>
        </p:nvSpPr>
        <p:spPr>
          <a:xfrm>
            <a:off x="112144" y="285747"/>
            <a:ext cx="11845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Condicionantes para Acesso a Recursos</a:t>
            </a:r>
            <a:endParaRPr lang="pt-BR" sz="2000" b="1" i="0" dirty="0">
              <a:solidFill>
                <a:srgbClr val="005EA4"/>
              </a:solidFill>
              <a:effectLst/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649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79B5A088-79EE-41AF-A3CA-5D9BBE4A5429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D2B58F-2D75-9016-8926-D803FCDFF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356" y="925476"/>
            <a:ext cx="3534738" cy="5007048"/>
          </a:xfrm>
          <a:prstGeom prst="rect">
            <a:avLst/>
          </a:prstGeom>
          <a:ln w="19050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6A8B80F-5394-B38E-E6C8-CE233F181864}"/>
              </a:ext>
            </a:extLst>
          </p:cNvPr>
          <p:cNvSpPr txBox="1"/>
          <p:nvPr/>
        </p:nvSpPr>
        <p:spPr>
          <a:xfrm>
            <a:off x="336758" y="1287969"/>
            <a:ext cx="8389373" cy="4296048"/>
          </a:xfrm>
          <a:prstGeom prst="rect">
            <a:avLst/>
          </a:prstGeom>
          <a:solidFill>
            <a:srgbClr val="F5F8F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0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pt-BR" sz="15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800" b="1" i="0" dirty="0">
                <a:effectLst/>
              </a:rPr>
              <a:t>Cartilha com Orientações para Atendimento às Condicionantes do Marco Legal do Saneamento Básico 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800" b="1" i="0" dirty="0">
                <a:effectLst/>
              </a:rPr>
              <a:t>“Novo PAC” e demais recursos do Governo Federal </a:t>
            </a:r>
            <a:endParaRPr lang="pt-BR" sz="2800" b="0" i="0" dirty="0">
              <a:effectLst/>
            </a:endParaRPr>
          </a:p>
          <a:p>
            <a:pPr marL="12700" algn="just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4000" dirty="0">
              <a:highlight>
                <a:srgbClr val="FFFFFF"/>
              </a:highlight>
            </a:endParaRPr>
          </a:p>
          <a:p>
            <a:pPr marL="12700" algn="just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sz="3200" dirty="0">
              <a:highlight>
                <a:srgbClr val="FFFFFF"/>
              </a:highlight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b="1" dirty="0">
                <a:highlight>
                  <a:srgbClr val="FFFFFF"/>
                </a:highlight>
              </a:rPr>
              <a:t>Disponível em</a:t>
            </a:r>
            <a:r>
              <a:rPr lang="pt-BR" sz="2000" dirty="0">
                <a:highlight>
                  <a:srgbClr val="FFFFFF"/>
                </a:highlight>
              </a:rPr>
              <a:t>: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dirty="0">
                <a:solidFill>
                  <a:srgbClr val="0024DA"/>
                </a:solidFill>
                <a:cs typeface="Arial M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https://www.gov.br/cidades/pt-br/assuntos/saneamento/publicacoes</a:t>
            </a:r>
            <a:endParaRPr lang="pt-BR" sz="2000" dirty="0">
              <a:solidFill>
                <a:srgbClr val="0024DA"/>
              </a:solidFill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endParaRPr lang="pt-BR" dirty="0">
              <a:solidFill>
                <a:srgbClr val="0024DA"/>
              </a:solidFill>
              <a:cs typeface="Arial MT"/>
            </a:endParaRP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dirty="0">
                <a:solidFill>
                  <a:srgbClr val="0024DA"/>
                </a:solidFill>
                <a:cs typeface="Arial MT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F5E6E2-6D1E-5713-DD4D-3DAE637C83D3}"/>
              </a:ext>
            </a:extLst>
          </p:cNvPr>
          <p:cNvSpPr txBox="1"/>
          <p:nvPr/>
        </p:nvSpPr>
        <p:spPr>
          <a:xfrm>
            <a:off x="112144" y="285747"/>
            <a:ext cx="11845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5EA4"/>
                </a:solidFill>
              </a:rPr>
              <a:t>Condicionantes para Acesso a Recursos</a:t>
            </a:r>
            <a:endParaRPr lang="pt-BR" sz="2000" b="1" i="0" dirty="0">
              <a:solidFill>
                <a:srgbClr val="005EA4"/>
              </a:solidFill>
              <a:effectLst/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3267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26D470EB-E2C5-1BF9-E2B8-1D985EABA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2;p40">
            <a:extLst>
              <a:ext uri="{FF2B5EF4-FFF2-40B4-BE49-F238E27FC236}">
                <a16:creationId xmlns:a16="http://schemas.microsoft.com/office/drawing/2014/main" id="{BA050C69-5CA4-557E-31F0-C4DB24F0C502}"/>
              </a:ext>
            </a:extLst>
          </p:cNvPr>
          <p:cNvSpPr/>
          <p:nvPr/>
        </p:nvSpPr>
        <p:spPr>
          <a:xfrm>
            <a:off x="551542" y="765730"/>
            <a:ext cx="1130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4A405AB-8BEB-E67A-9750-A042BB52B164}"/>
              </a:ext>
            </a:extLst>
          </p:cNvPr>
          <p:cNvSpPr txBox="1"/>
          <p:nvPr/>
        </p:nvSpPr>
        <p:spPr>
          <a:xfrm>
            <a:off x="1766656" y="2137852"/>
            <a:ext cx="7959950" cy="3230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600" b="1" dirty="0">
                <a:solidFill>
                  <a:srgbClr val="221E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OBRIGADO!</a:t>
            </a:r>
          </a:p>
          <a:p>
            <a:pPr marL="12700" algn="ctr"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600" b="1" dirty="0">
                <a:solidFill>
                  <a:srgbClr val="221E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Engº Flávio Gomes Júnior</a:t>
            </a:r>
            <a:endParaRPr lang="pt-BR" sz="1800" b="1" dirty="0">
              <a:solidFill>
                <a:srgbClr val="221E1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b="1" dirty="0">
                <a:solidFill>
                  <a:srgbClr val="221E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MINISTÉRIO DAS CIDADES</a:t>
            </a:r>
          </a:p>
          <a:p>
            <a:pPr marL="12700" algn="ctr">
              <a:lnSpc>
                <a:spcPct val="150000"/>
              </a:lnSpc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dirty="0">
                <a:solidFill>
                  <a:srgbClr val="221E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Secretaria Nacional de Saneamento Ambiental - SNSA</a:t>
            </a:r>
          </a:p>
          <a:p>
            <a:pPr marL="12700" algn="ctr">
              <a:lnSpc>
                <a:spcPct val="150000"/>
              </a:lnSpc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dirty="0">
                <a:solidFill>
                  <a:srgbClr val="221E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Departamento de Saneamento Rural e de Pequenos Municípios - DSR</a:t>
            </a:r>
          </a:p>
          <a:p>
            <a:pPr marL="12700" algn="ctr">
              <a:lnSpc>
                <a:spcPct val="150000"/>
              </a:lnSpc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dsr@cidades.gov.br</a:t>
            </a:r>
            <a:endParaRPr lang="pt-BR" sz="20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  <a:tabLst>
                <a:tab pos="297815" algn="l"/>
                <a:tab pos="298450" algn="l"/>
              </a:tabLst>
            </a:pPr>
            <a:r>
              <a:rPr lang="pt-BR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sanearbrasil@cidades.gov.br</a:t>
            </a:r>
            <a:r>
              <a:rPr lang="pt-BR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4027</Words>
  <Application>Microsoft Office PowerPoint</Application>
  <PresentationFormat>Widescreen</PresentationFormat>
  <Paragraphs>297</Paragraphs>
  <Slides>21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Senado Federal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Wagner Ulisses Barbosa da Silva</dc:creator>
  <cp:lastModifiedBy>Flavio Marcos Passos Gomes Junior</cp:lastModifiedBy>
  <cp:revision>75</cp:revision>
  <dcterms:created xsi:type="dcterms:W3CDTF">2024-04-23T16:23:12Z</dcterms:created>
  <dcterms:modified xsi:type="dcterms:W3CDTF">2024-11-22T09:51:58Z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2024-07-23T15:28:01Z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1f1be804-ebdf-42f4-bda1-7f29abe6d47a</vt:lpwstr>
  </property>
  <property fmtid="{D5CDD505-2E9C-101B-9397-08002B2CF9AE}" pid="7" name="MSIP_Label_defa4170-0d19-0005-0004-bc88714345d2_ActionId">
    <vt:lpwstr>0885d8e3-7b1c-435b-8b25-d4aa30e35ddd</vt:lpwstr>
  </property>
  <property fmtid="{D5CDD505-2E9C-101B-9397-08002B2CF9AE}" pid="8" name="MSIP_Label_defa4170-0d19-0005-0004-bc88714345d2_ContentBits">
    <vt:lpwstr>0</vt:lpwstr>
  </property>
</Properties>
</file>